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</p:sldMasterIdLst>
  <p:notesMasterIdLst>
    <p:notesMasterId r:id="rId15"/>
  </p:notesMasterIdLst>
  <p:sldIdLst>
    <p:sldId id="299" r:id="rId3"/>
    <p:sldId id="318" r:id="rId4"/>
    <p:sldId id="328" r:id="rId5"/>
    <p:sldId id="329" r:id="rId6"/>
    <p:sldId id="330" r:id="rId7"/>
    <p:sldId id="271" r:id="rId8"/>
    <p:sldId id="273" r:id="rId9"/>
    <p:sldId id="258" r:id="rId10"/>
    <p:sldId id="277" r:id="rId11"/>
    <p:sldId id="268" r:id="rId12"/>
    <p:sldId id="289" r:id="rId13"/>
    <p:sldId id="331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16" autoAdjust="0"/>
    <p:restoredTop sz="94660"/>
  </p:normalViewPr>
  <p:slideViewPr>
    <p:cSldViewPr snapToGrid="0">
      <p:cViewPr varScale="1">
        <p:scale>
          <a:sx n="104" d="100"/>
          <a:sy n="104" d="100"/>
        </p:scale>
        <p:origin x="582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E25DDB1-CBEC-484C-A29D-D1003C0AD2F7}" type="doc">
      <dgm:prSet loTypeId="urn:microsoft.com/office/officeart/2005/8/layout/vProcess5" loCatId="process" qsTypeId="urn:microsoft.com/office/officeart/2005/8/quickstyle/simple3" qsCatId="simple" csTypeId="urn:microsoft.com/office/officeart/2005/8/colors/accent0_3" csCatId="mainScheme" phldr="1"/>
      <dgm:spPr/>
      <dgm:t>
        <a:bodyPr/>
        <a:lstStyle/>
        <a:p>
          <a:endParaRPr lang="en-US"/>
        </a:p>
      </dgm:t>
    </dgm:pt>
    <dgm:pt modelId="{47D42009-68D5-42F8-ACA1-5C046F47EEF5}" type="pres">
      <dgm:prSet presAssocID="{3E25DDB1-CBEC-484C-A29D-D1003C0AD2F7}" presName="outerComposite" presStyleCnt="0">
        <dgm:presLayoutVars>
          <dgm:chMax val="5"/>
          <dgm:dir/>
          <dgm:resizeHandles val="exact"/>
        </dgm:presLayoutVars>
      </dgm:prSet>
      <dgm:spPr/>
    </dgm:pt>
    <dgm:pt modelId="{29F00AC6-8A8D-4FDC-9D1D-8F4020A9AA32}" type="pres">
      <dgm:prSet presAssocID="{3E25DDB1-CBEC-484C-A29D-D1003C0AD2F7}" presName="dummyMaxCanvas" presStyleCnt="0">
        <dgm:presLayoutVars/>
      </dgm:prSet>
      <dgm:spPr/>
    </dgm:pt>
  </dgm:ptLst>
  <dgm:cxnLst>
    <dgm:cxn modelId="{7920A704-E116-4775-8AAA-0353F80B86AF}" type="presOf" srcId="{3E25DDB1-CBEC-484C-A29D-D1003C0AD2F7}" destId="{47D42009-68D5-42F8-ACA1-5C046F47EEF5}" srcOrd="0" destOrd="0" presId="urn:microsoft.com/office/officeart/2005/8/layout/vProcess5"/>
    <dgm:cxn modelId="{6ADE03D4-F1BD-4220-9693-509F9C727C07}" type="presParOf" srcId="{47D42009-68D5-42F8-ACA1-5C046F47EEF5}" destId="{29F00AC6-8A8D-4FDC-9D1D-8F4020A9AA32}" srcOrd="0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E25DDB1-CBEC-484C-A29D-D1003C0AD2F7}" type="doc">
      <dgm:prSet loTypeId="urn:microsoft.com/office/officeart/2005/8/layout/vProcess5" loCatId="process" qsTypeId="urn:microsoft.com/office/officeart/2005/8/quickstyle/simple3" qsCatId="simple" csTypeId="urn:microsoft.com/office/officeart/2005/8/colors/accent0_3" csCatId="mainScheme" phldr="1"/>
      <dgm:spPr/>
      <dgm:t>
        <a:bodyPr/>
        <a:lstStyle/>
        <a:p>
          <a:endParaRPr lang="en-US"/>
        </a:p>
      </dgm:t>
    </dgm:pt>
    <dgm:pt modelId="{7A555553-93CC-43C6-8B38-50F1A89A09B4}">
      <dgm:prSet phldrT="[Text]"/>
      <dgm:spPr/>
      <dgm:t>
        <a:bodyPr/>
        <a:lstStyle/>
        <a:p>
          <a:r>
            <a:rPr lang="en-US" b="1" dirty="0">
              <a:latin typeface="Garamond" panose="02020404030301010803" pitchFamily="18" charset="0"/>
            </a:rPr>
            <a:t>Demonstrate Initial &amp; Continued Competency of Testing Personnel</a:t>
          </a:r>
          <a:endParaRPr lang="en-US" dirty="0">
            <a:latin typeface="Garamond" panose="02020404030301010803" pitchFamily="18" charset="0"/>
          </a:endParaRPr>
        </a:p>
      </dgm:t>
    </dgm:pt>
    <dgm:pt modelId="{91D5307F-7851-4EFC-A527-0A7F931DE9C7}" type="parTrans" cxnId="{EC1F936F-E7D9-4FB9-A330-3B790FADD4C6}">
      <dgm:prSet/>
      <dgm:spPr/>
      <dgm:t>
        <a:bodyPr/>
        <a:lstStyle/>
        <a:p>
          <a:endParaRPr lang="en-US">
            <a:latin typeface="Garamond" panose="02020404030301010803" pitchFamily="18" charset="0"/>
          </a:endParaRPr>
        </a:p>
      </dgm:t>
    </dgm:pt>
    <dgm:pt modelId="{B2A62A48-3E38-45E8-BC56-9F94496E12C4}" type="sibTrans" cxnId="{EC1F936F-E7D9-4FB9-A330-3B790FADD4C6}">
      <dgm:prSet/>
      <dgm:spPr/>
      <dgm:t>
        <a:bodyPr/>
        <a:lstStyle/>
        <a:p>
          <a:endParaRPr lang="en-US">
            <a:latin typeface="Garamond" panose="02020404030301010803" pitchFamily="18" charset="0"/>
          </a:endParaRPr>
        </a:p>
      </dgm:t>
    </dgm:pt>
    <dgm:pt modelId="{D7110AE9-F3B3-4A52-9E3A-D66EAC0DFB17}">
      <dgm:prSet phldrT="[Text]"/>
      <dgm:spPr/>
      <dgm:t>
        <a:bodyPr/>
        <a:lstStyle/>
        <a:p>
          <a:r>
            <a:rPr lang="en-US" b="1" dirty="0">
              <a:latin typeface="Garamond" panose="02020404030301010803" pitchFamily="18" charset="0"/>
            </a:rPr>
            <a:t>Certify &amp; Re-Certify Testing Personnel     </a:t>
          </a:r>
          <a:endParaRPr lang="en-US" dirty="0">
            <a:latin typeface="Garamond" panose="02020404030301010803" pitchFamily="18" charset="0"/>
          </a:endParaRPr>
        </a:p>
      </dgm:t>
    </dgm:pt>
    <dgm:pt modelId="{48874185-3FF2-465E-B85E-5379AF297DB6}" type="parTrans" cxnId="{EA88A301-4729-4F32-BF8A-FC9C6628E219}">
      <dgm:prSet/>
      <dgm:spPr/>
      <dgm:t>
        <a:bodyPr/>
        <a:lstStyle/>
        <a:p>
          <a:endParaRPr lang="en-US">
            <a:latin typeface="Garamond" panose="02020404030301010803" pitchFamily="18" charset="0"/>
          </a:endParaRPr>
        </a:p>
      </dgm:t>
    </dgm:pt>
    <dgm:pt modelId="{20DF4DDD-1E5F-4C55-8558-E9D36C50FC24}" type="sibTrans" cxnId="{EA88A301-4729-4F32-BF8A-FC9C6628E219}">
      <dgm:prSet/>
      <dgm:spPr/>
      <dgm:t>
        <a:bodyPr/>
        <a:lstStyle/>
        <a:p>
          <a:endParaRPr lang="en-US">
            <a:latin typeface="Garamond" panose="02020404030301010803" pitchFamily="18" charset="0"/>
          </a:endParaRPr>
        </a:p>
      </dgm:t>
    </dgm:pt>
    <dgm:pt modelId="{ACBD6AB1-44CE-4BBF-9791-0D428757D2DD}">
      <dgm:prSet phldrT="[Text]"/>
      <dgm:spPr/>
      <dgm:t>
        <a:bodyPr/>
        <a:lstStyle/>
        <a:p>
          <a:r>
            <a:rPr lang="en-US" b="1" dirty="0">
              <a:latin typeface="Garamond" panose="02020404030301010803" pitchFamily="18" charset="0"/>
            </a:rPr>
            <a:t>Perform Accurate &amp; Reliable Testing Results </a:t>
          </a:r>
          <a:endParaRPr lang="en-US" dirty="0">
            <a:latin typeface="Garamond" panose="02020404030301010803" pitchFamily="18" charset="0"/>
          </a:endParaRPr>
        </a:p>
      </dgm:t>
    </dgm:pt>
    <dgm:pt modelId="{297C91AE-C61B-498D-9876-EFAC3C0B5218}" type="parTrans" cxnId="{5A113074-E048-48B1-BDA6-905CC51604B7}">
      <dgm:prSet/>
      <dgm:spPr/>
      <dgm:t>
        <a:bodyPr/>
        <a:lstStyle/>
        <a:p>
          <a:endParaRPr lang="en-US">
            <a:latin typeface="Garamond" panose="02020404030301010803" pitchFamily="18" charset="0"/>
          </a:endParaRPr>
        </a:p>
      </dgm:t>
    </dgm:pt>
    <dgm:pt modelId="{A23B9C4B-E3D6-47F7-AAF8-47D14A5E2E04}" type="sibTrans" cxnId="{5A113074-E048-48B1-BDA6-905CC51604B7}">
      <dgm:prSet/>
      <dgm:spPr/>
      <dgm:t>
        <a:bodyPr/>
        <a:lstStyle/>
        <a:p>
          <a:endParaRPr lang="en-US">
            <a:latin typeface="Garamond" panose="02020404030301010803" pitchFamily="18" charset="0"/>
          </a:endParaRPr>
        </a:p>
      </dgm:t>
    </dgm:pt>
    <dgm:pt modelId="{E83D541E-3A0B-4A3B-B3A5-14377E735CCA}">
      <dgm:prSet/>
      <dgm:spPr/>
      <dgm:t>
        <a:bodyPr/>
        <a:lstStyle/>
        <a:p>
          <a:r>
            <a:rPr lang="en-US" b="1" dirty="0">
              <a:latin typeface="Garamond" panose="02020404030301010803" pitchFamily="18" charset="0"/>
            </a:rPr>
            <a:t>Ensure Accurate &amp; Reliable Diagnosis &amp; Treatment</a:t>
          </a:r>
        </a:p>
      </dgm:t>
    </dgm:pt>
    <dgm:pt modelId="{9F4A41C4-D43C-43C0-AF22-E980E7323DDE}" type="parTrans" cxnId="{8E1CA56B-BBAD-4F79-AD8A-39DDD7A7A99F}">
      <dgm:prSet/>
      <dgm:spPr/>
      <dgm:t>
        <a:bodyPr/>
        <a:lstStyle/>
        <a:p>
          <a:endParaRPr lang="en-US">
            <a:latin typeface="Garamond" panose="02020404030301010803" pitchFamily="18" charset="0"/>
          </a:endParaRPr>
        </a:p>
      </dgm:t>
    </dgm:pt>
    <dgm:pt modelId="{9DB5FA45-5758-4A2F-9273-8ED78E6F93E9}" type="sibTrans" cxnId="{8E1CA56B-BBAD-4F79-AD8A-39DDD7A7A99F}">
      <dgm:prSet/>
      <dgm:spPr/>
      <dgm:t>
        <a:bodyPr/>
        <a:lstStyle/>
        <a:p>
          <a:endParaRPr lang="en-US">
            <a:latin typeface="Garamond" panose="02020404030301010803" pitchFamily="18" charset="0"/>
          </a:endParaRPr>
        </a:p>
      </dgm:t>
    </dgm:pt>
    <dgm:pt modelId="{47D42009-68D5-42F8-ACA1-5C046F47EEF5}" type="pres">
      <dgm:prSet presAssocID="{3E25DDB1-CBEC-484C-A29D-D1003C0AD2F7}" presName="outerComposite" presStyleCnt="0">
        <dgm:presLayoutVars>
          <dgm:chMax val="5"/>
          <dgm:dir/>
          <dgm:resizeHandles val="exact"/>
        </dgm:presLayoutVars>
      </dgm:prSet>
      <dgm:spPr/>
    </dgm:pt>
    <dgm:pt modelId="{29F00AC6-8A8D-4FDC-9D1D-8F4020A9AA32}" type="pres">
      <dgm:prSet presAssocID="{3E25DDB1-CBEC-484C-A29D-D1003C0AD2F7}" presName="dummyMaxCanvas" presStyleCnt="0">
        <dgm:presLayoutVars/>
      </dgm:prSet>
      <dgm:spPr/>
    </dgm:pt>
    <dgm:pt modelId="{ADC83B83-BDB7-4B7F-AA36-3BC953FFBA6F}" type="pres">
      <dgm:prSet presAssocID="{3E25DDB1-CBEC-484C-A29D-D1003C0AD2F7}" presName="FourNodes_1" presStyleLbl="node1" presStyleIdx="0" presStyleCnt="4">
        <dgm:presLayoutVars>
          <dgm:bulletEnabled val="1"/>
        </dgm:presLayoutVars>
      </dgm:prSet>
      <dgm:spPr/>
    </dgm:pt>
    <dgm:pt modelId="{D7439DF0-D42E-48EF-A437-B32939CE0032}" type="pres">
      <dgm:prSet presAssocID="{3E25DDB1-CBEC-484C-A29D-D1003C0AD2F7}" presName="FourNodes_2" presStyleLbl="node1" presStyleIdx="1" presStyleCnt="4">
        <dgm:presLayoutVars>
          <dgm:bulletEnabled val="1"/>
        </dgm:presLayoutVars>
      </dgm:prSet>
      <dgm:spPr/>
    </dgm:pt>
    <dgm:pt modelId="{3EA4427C-3508-4A96-88AF-CC98BF30748B}" type="pres">
      <dgm:prSet presAssocID="{3E25DDB1-CBEC-484C-A29D-D1003C0AD2F7}" presName="FourNodes_3" presStyleLbl="node1" presStyleIdx="2" presStyleCnt="4">
        <dgm:presLayoutVars>
          <dgm:bulletEnabled val="1"/>
        </dgm:presLayoutVars>
      </dgm:prSet>
      <dgm:spPr/>
    </dgm:pt>
    <dgm:pt modelId="{EBE56532-9896-4E2D-BD0E-973D2A7612C1}" type="pres">
      <dgm:prSet presAssocID="{3E25DDB1-CBEC-484C-A29D-D1003C0AD2F7}" presName="FourNodes_4" presStyleLbl="node1" presStyleIdx="3" presStyleCnt="4">
        <dgm:presLayoutVars>
          <dgm:bulletEnabled val="1"/>
        </dgm:presLayoutVars>
      </dgm:prSet>
      <dgm:spPr/>
    </dgm:pt>
    <dgm:pt modelId="{068F6C16-3AA4-491F-8E8C-E82C8C8C9425}" type="pres">
      <dgm:prSet presAssocID="{3E25DDB1-CBEC-484C-A29D-D1003C0AD2F7}" presName="FourConn_1-2" presStyleLbl="fgAccFollowNode1" presStyleIdx="0" presStyleCnt="3">
        <dgm:presLayoutVars>
          <dgm:bulletEnabled val="1"/>
        </dgm:presLayoutVars>
      </dgm:prSet>
      <dgm:spPr/>
    </dgm:pt>
    <dgm:pt modelId="{CE42399A-8F64-4EDE-B14D-C49479C8400A}" type="pres">
      <dgm:prSet presAssocID="{3E25DDB1-CBEC-484C-A29D-D1003C0AD2F7}" presName="FourConn_2-3" presStyleLbl="fgAccFollowNode1" presStyleIdx="1" presStyleCnt="3">
        <dgm:presLayoutVars>
          <dgm:bulletEnabled val="1"/>
        </dgm:presLayoutVars>
      </dgm:prSet>
      <dgm:spPr/>
    </dgm:pt>
    <dgm:pt modelId="{7C8F56CE-7870-4A6D-92DC-4043FC4E2935}" type="pres">
      <dgm:prSet presAssocID="{3E25DDB1-CBEC-484C-A29D-D1003C0AD2F7}" presName="FourConn_3-4" presStyleLbl="fgAccFollowNode1" presStyleIdx="2" presStyleCnt="3">
        <dgm:presLayoutVars>
          <dgm:bulletEnabled val="1"/>
        </dgm:presLayoutVars>
      </dgm:prSet>
      <dgm:spPr/>
    </dgm:pt>
    <dgm:pt modelId="{DE9356F3-A4A4-4EA6-8404-05674036FF2F}" type="pres">
      <dgm:prSet presAssocID="{3E25DDB1-CBEC-484C-A29D-D1003C0AD2F7}" presName="FourNodes_1_text" presStyleLbl="node1" presStyleIdx="3" presStyleCnt="4">
        <dgm:presLayoutVars>
          <dgm:bulletEnabled val="1"/>
        </dgm:presLayoutVars>
      </dgm:prSet>
      <dgm:spPr/>
    </dgm:pt>
    <dgm:pt modelId="{18E85A22-64D3-4D6C-B2C2-EAB924C86F44}" type="pres">
      <dgm:prSet presAssocID="{3E25DDB1-CBEC-484C-A29D-D1003C0AD2F7}" presName="FourNodes_2_text" presStyleLbl="node1" presStyleIdx="3" presStyleCnt="4">
        <dgm:presLayoutVars>
          <dgm:bulletEnabled val="1"/>
        </dgm:presLayoutVars>
      </dgm:prSet>
      <dgm:spPr/>
    </dgm:pt>
    <dgm:pt modelId="{4727E58E-B34B-403B-9087-3EFF338758A9}" type="pres">
      <dgm:prSet presAssocID="{3E25DDB1-CBEC-484C-A29D-D1003C0AD2F7}" presName="FourNodes_3_text" presStyleLbl="node1" presStyleIdx="3" presStyleCnt="4">
        <dgm:presLayoutVars>
          <dgm:bulletEnabled val="1"/>
        </dgm:presLayoutVars>
      </dgm:prSet>
      <dgm:spPr/>
    </dgm:pt>
    <dgm:pt modelId="{FE9A746A-ED4C-42BA-8DCD-63B0D8B847F1}" type="pres">
      <dgm:prSet presAssocID="{3E25DDB1-CBEC-484C-A29D-D1003C0AD2F7}" presName="FourNodes_4_text" presStyleLbl="node1" presStyleIdx="3" presStyleCnt="4">
        <dgm:presLayoutVars>
          <dgm:bulletEnabled val="1"/>
        </dgm:presLayoutVars>
      </dgm:prSet>
      <dgm:spPr/>
    </dgm:pt>
  </dgm:ptLst>
  <dgm:cxnLst>
    <dgm:cxn modelId="{EA88A301-4729-4F32-BF8A-FC9C6628E219}" srcId="{3E25DDB1-CBEC-484C-A29D-D1003C0AD2F7}" destId="{D7110AE9-F3B3-4A52-9E3A-D66EAC0DFB17}" srcOrd="1" destOrd="0" parTransId="{48874185-3FF2-465E-B85E-5379AF297DB6}" sibTransId="{20DF4DDD-1E5F-4C55-8558-E9D36C50FC24}"/>
    <dgm:cxn modelId="{2B20230F-1AC5-44E7-9CFA-1B7BD1883C6B}" type="presOf" srcId="{7A555553-93CC-43C6-8B38-50F1A89A09B4}" destId="{DE9356F3-A4A4-4EA6-8404-05674036FF2F}" srcOrd="1" destOrd="0" presId="urn:microsoft.com/office/officeart/2005/8/layout/vProcess5"/>
    <dgm:cxn modelId="{2F0E6521-4453-4CB3-BB97-7FC22BFB90C3}" type="presOf" srcId="{A23B9C4B-E3D6-47F7-AAF8-47D14A5E2E04}" destId="{7C8F56CE-7870-4A6D-92DC-4043FC4E2935}" srcOrd="0" destOrd="0" presId="urn:microsoft.com/office/officeart/2005/8/layout/vProcess5"/>
    <dgm:cxn modelId="{8E1CA56B-BBAD-4F79-AD8A-39DDD7A7A99F}" srcId="{3E25DDB1-CBEC-484C-A29D-D1003C0AD2F7}" destId="{E83D541E-3A0B-4A3B-B3A5-14377E735CCA}" srcOrd="3" destOrd="0" parTransId="{9F4A41C4-D43C-43C0-AF22-E980E7323DDE}" sibTransId="{9DB5FA45-5758-4A2F-9273-8ED78E6F93E9}"/>
    <dgm:cxn modelId="{2353164D-08F3-42DD-BAB5-480708B58028}" type="presOf" srcId="{7A555553-93CC-43C6-8B38-50F1A89A09B4}" destId="{ADC83B83-BDB7-4B7F-AA36-3BC953FFBA6F}" srcOrd="0" destOrd="0" presId="urn:microsoft.com/office/officeart/2005/8/layout/vProcess5"/>
    <dgm:cxn modelId="{EC1F936F-E7D9-4FB9-A330-3B790FADD4C6}" srcId="{3E25DDB1-CBEC-484C-A29D-D1003C0AD2F7}" destId="{7A555553-93CC-43C6-8B38-50F1A89A09B4}" srcOrd="0" destOrd="0" parTransId="{91D5307F-7851-4EFC-A527-0A7F931DE9C7}" sibTransId="{B2A62A48-3E38-45E8-BC56-9F94496E12C4}"/>
    <dgm:cxn modelId="{5A113074-E048-48B1-BDA6-905CC51604B7}" srcId="{3E25DDB1-CBEC-484C-A29D-D1003C0AD2F7}" destId="{ACBD6AB1-44CE-4BBF-9791-0D428757D2DD}" srcOrd="2" destOrd="0" parTransId="{297C91AE-C61B-498D-9876-EFAC3C0B5218}" sibTransId="{A23B9C4B-E3D6-47F7-AAF8-47D14A5E2E04}"/>
    <dgm:cxn modelId="{0D800058-56D8-4C4A-8D7F-9168A6382B08}" type="presOf" srcId="{3E25DDB1-CBEC-484C-A29D-D1003C0AD2F7}" destId="{47D42009-68D5-42F8-ACA1-5C046F47EEF5}" srcOrd="0" destOrd="0" presId="urn:microsoft.com/office/officeart/2005/8/layout/vProcess5"/>
    <dgm:cxn modelId="{80FFA6A1-FA8B-4313-B0A6-E87560798CAE}" type="presOf" srcId="{B2A62A48-3E38-45E8-BC56-9F94496E12C4}" destId="{068F6C16-3AA4-491F-8E8C-E82C8C8C9425}" srcOrd="0" destOrd="0" presId="urn:microsoft.com/office/officeart/2005/8/layout/vProcess5"/>
    <dgm:cxn modelId="{89C850A4-BFDF-4488-8E84-27E16802B373}" type="presOf" srcId="{ACBD6AB1-44CE-4BBF-9791-0D428757D2DD}" destId="{4727E58E-B34B-403B-9087-3EFF338758A9}" srcOrd="1" destOrd="0" presId="urn:microsoft.com/office/officeart/2005/8/layout/vProcess5"/>
    <dgm:cxn modelId="{71BCA8B9-0F8D-48C1-B39A-FB3FAD9B645F}" type="presOf" srcId="{E83D541E-3A0B-4A3B-B3A5-14377E735CCA}" destId="{EBE56532-9896-4E2D-BD0E-973D2A7612C1}" srcOrd="0" destOrd="0" presId="urn:microsoft.com/office/officeart/2005/8/layout/vProcess5"/>
    <dgm:cxn modelId="{34C30DCC-A61B-40D0-B248-58EA34AC4134}" type="presOf" srcId="{ACBD6AB1-44CE-4BBF-9791-0D428757D2DD}" destId="{3EA4427C-3508-4A96-88AF-CC98BF30748B}" srcOrd="0" destOrd="0" presId="urn:microsoft.com/office/officeart/2005/8/layout/vProcess5"/>
    <dgm:cxn modelId="{F68C9ED0-C3D5-4A45-8A5D-39B4B1D5BF0D}" type="presOf" srcId="{D7110AE9-F3B3-4A52-9E3A-D66EAC0DFB17}" destId="{D7439DF0-D42E-48EF-A437-B32939CE0032}" srcOrd="0" destOrd="0" presId="urn:microsoft.com/office/officeart/2005/8/layout/vProcess5"/>
    <dgm:cxn modelId="{5D24FFD4-E74C-4F70-B683-65DA56F0A083}" type="presOf" srcId="{E83D541E-3A0B-4A3B-B3A5-14377E735CCA}" destId="{FE9A746A-ED4C-42BA-8DCD-63B0D8B847F1}" srcOrd="1" destOrd="0" presId="urn:microsoft.com/office/officeart/2005/8/layout/vProcess5"/>
    <dgm:cxn modelId="{BDEFACE0-6151-4FEC-B3DE-01EFD3618620}" type="presOf" srcId="{D7110AE9-F3B3-4A52-9E3A-D66EAC0DFB17}" destId="{18E85A22-64D3-4D6C-B2C2-EAB924C86F44}" srcOrd="1" destOrd="0" presId="urn:microsoft.com/office/officeart/2005/8/layout/vProcess5"/>
    <dgm:cxn modelId="{A49F79FE-4D91-478A-87C5-D842B271E498}" type="presOf" srcId="{20DF4DDD-1E5F-4C55-8558-E9D36C50FC24}" destId="{CE42399A-8F64-4EDE-B14D-C49479C8400A}" srcOrd="0" destOrd="0" presId="urn:microsoft.com/office/officeart/2005/8/layout/vProcess5"/>
    <dgm:cxn modelId="{1A945490-5016-44D2-A68E-A6CF3C09133A}" type="presParOf" srcId="{47D42009-68D5-42F8-ACA1-5C046F47EEF5}" destId="{29F00AC6-8A8D-4FDC-9D1D-8F4020A9AA32}" srcOrd="0" destOrd="0" presId="urn:microsoft.com/office/officeart/2005/8/layout/vProcess5"/>
    <dgm:cxn modelId="{217CB634-E9CC-4789-A2B6-6D716996A91B}" type="presParOf" srcId="{47D42009-68D5-42F8-ACA1-5C046F47EEF5}" destId="{ADC83B83-BDB7-4B7F-AA36-3BC953FFBA6F}" srcOrd="1" destOrd="0" presId="urn:microsoft.com/office/officeart/2005/8/layout/vProcess5"/>
    <dgm:cxn modelId="{C4ACF07B-20B3-4747-B4CD-3D18A5EE68D9}" type="presParOf" srcId="{47D42009-68D5-42F8-ACA1-5C046F47EEF5}" destId="{D7439DF0-D42E-48EF-A437-B32939CE0032}" srcOrd="2" destOrd="0" presId="urn:microsoft.com/office/officeart/2005/8/layout/vProcess5"/>
    <dgm:cxn modelId="{5A4C6BAF-E098-48A8-8EBC-6C921573B7C9}" type="presParOf" srcId="{47D42009-68D5-42F8-ACA1-5C046F47EEF5}" destId="{3EA4427C-3508-4A96-88AF-CC98BF30748B}" srcOrd="3" destOrd="0" presId="urn:microsoft.com/office/officeart/2005/8/layout/vProcess5"/>
    <dgm:cxn modelId="{A180D09E-3CD3-4519-A838-5ACBA7F9105B}" type="presParOf" srcId="{47D42009-68D5-42F8-ACA1-5C046F47EEF5}" destId="{EBE56532-9896-4E2D-BD0E-973D2A7612C1}" srcOrd="4" destOrd="0" presId="urn:microsoft.com/office/officeart/2005/8/layout/vProcess5"/>
    <dgm:cxn modelId="{1AF8A56F-B343-455B-918D-3352E3548599}" type="presParOf" srcId="{47D42009-68D5-42F8-ACA1-5C046F47EEF5}" destId="{068F6C16-3AA4-491F-8E8C-E82C8C8C9425}" srcOrd="5" destOrd="0" presId="urn:microsoft.com/office/officeart/2005/8/layout/vProcess5"/>
    <dgm:cxn modelId="{80B91F69-B1E4-46C3-8973-E5F9A6403DCC}" type="presParOf" srcId="{47D42009-68D5-42F8-ACA1-5C046F47EEF5}" destId="{CE42399A-8F64-4EDE-B14D-C49479C8400A}" srcOrd="6" destOrd="0" presId="urn:microsoft.com/office/officeart/2005/8/layout/vProcess5"/>
    <dgm:cxn modelId="{C999FE88-2EE3-45B2-921C-5EF742CD6531}" type="presParOf" srcId="{47D42009-68D5-42F8-ACA1-5C046F47EEF5}" destId="{7C8F56CE-7870-4A6D-92DC-4043FC4E2935}" srcOrd="7" destOrd="0" presId="urn:microsoft.com/office/officeart/2005/8/layout/vProcess5"/>
    <dgm:cxn modelId="{1C55DA01-8A17-4DEA-903F-AD4172575AE2}" type="presParOf" srcId="{47D42009-68D5-42F8-ACA1-5C046F47EEF5}" destId="{DE9356F3-A4A4-4EA6-8404-05674036FF2F}" srcOrd="8" destOrd="0" presId="urn:microsoft.com/office/officeart/2005/8/layout/vProcess5"/>
    <dgm:cxn modelId="{B6AE4858-12B8-452A-A2AC-2B50327DFFD7}" type="presParOf" srcId="{47D42009-68D5-42F8-ACA1-5C046F47EEF5}" destId="{18E85A22-64D3-4D6C-B2C2-EAB924C86F44}" srcOrd="9" destOrd="0" presId="urn:microsoft.com/office/officeart/2005/8/layout/vProcess5"/>
    <dgm:cxn modelId="{9264E8D5-5FC0-468C-AC67-0E8A4FAA51CB}" type="presParOf" srcId="{47D42009-68D5-42F8-ACA1-5C046F47EEF5}" destId="{4727E58E-B34B-403B-9087-3EFF338758A9}" srcOrd="10" destOrd="0" presId="urn:microsoft.com/office/officeart/2005/8/layout/vProcess5"/>
    <dgm:cxn modelId="{68BF2662-5F28-4EB8-AC05-DBE1C89B8E86}" type="presParOf" srcId="{47D42009-68D5-42F8-ACA1-5C046F47EEF5}" destId="{FE9A746A-ED4C-42BA-8DCD-63B0D8B847F1}" srcOrd="11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DC83B83-BDB7-4B7F-AA36-3BC953FFBA6F}">
      <dsp:nvSpPr>
        <dsp:cNvPr id="0" name=""/>
        <dsp:cNvSpPr/>
      </dsp:nvSpPr>
      <dsp:spPr>
        <a:xfrm>
          <a:off x="0" y="0"/>
          <a:ext cx="7566203" cy="100005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dk2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b="1" kern="1200" dirty="0">
              <a:latin typeface="Garamond" panose="02020404030301010803" pitchFamily="18" charset="0"/>
            </a:rPr>
            <a:t>Demonstrate Initial &amp; Continued Competency of Testing Personnel</a:t>
          </a:r>
          <a:endParaRPr lang="en-US" sz="2800" kern="1200" dirty="0">
            <a:latin typeface="Garamond" panose="02020404030301010803" pitchFamily="18" charset="0"/>
          </a:endParaRPr>
        </a:p>
      </dsp:txBody>
      <dsp:txXfrm>
        <a:off x="29291" y="29291"/>
        <a:ext cx="6402562" cy="941470"/>
      </dsp:txXfrm>
    </dsp:sp>
    <dsp:sp modelId="{D7439DF0-D42E-48EF-A437-B32939CE0032}">
      <dsp:nvSpPr>
        <dsp:cNvPr id="0" name=""/>
        <dsp:cNvSpPr/>
      </dsp:nvSpPr>
      <dsp:spPr>
        <a:xfrm>
          <a:off x="633669" y="1181880"/>
          <a:ext cx="7566203" cy="100005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dk2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b="1" kern="1200" dirty="0">
              <a:latin typeface="Garamond" panose="02020404030301010803" pitchFamily="18" charset="0"/>
            </a:rPr>
            <a:t>Certify &amp; Re-Certify Testing Personnel     </a:t>
          </a:r>
          <a:endParaRPr lang="en-US" sz="2800" kern="1200" dirty="0">
            <a:latin typeface="Garamond" panose="02020404030301010803" pitchFamily="18" charset="0"/>
          </a:endParaRPr>
        </a:p>
      </dsp:txBody>
      <dsp:txXfrm>
        <a:off x="662960" y="1211171"/>
        <a:ext cx="6223917" cy="941470"/>
      </dsp:txXfrm>
    </dsp:sp>
    <dsp:sp modelId="{3EA4427C-3508-4A96-88AF-CC98BF30748B}">
      <dsp:nvSpPr>
        <dsp:cNvPr id="0" name=""/>
        <dsp:cNvSpPr/>
      </dsp:nvSpPr>
      <dsp:spPr>
        <a:xfrm>
          <a:off x="1257881" y="2363760"/>
          <a:ext cx="7566203" cy="100005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dk2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b="1" kern="1200" dirty="0">
              <a:latin typeface="Garamond" panose="02020404030301010803" pitchFamily="18" charset="0"/>
            </a:rPr>
            <a:t>Perform Accurate &amp; Reliable Testing Results </a:t>
          </a:r>
          <a:endParaRPr lang="en-US" sz="2800" kern="1200" dirty="0">
            <a:latin typeface="Garamond" panose="02020404030301010803" pitchFamily="18" charset="0"/>
          </a:endParaRPr>
        </a:p>
      </dsp:txBody>
      <dsp:txXfrm>
        <a:off x="1287172" y="2393051"/>
        <a:ext cx="6233375" cy="941470"/>
      </dsp:txXfrm>
    </dsp:sp>
    <dsp:sp modelId="{EBE56532-9896-4E2D-BD0E-973D2A7612C1}">
      <dsp:nvSpPr>
        <dsp:cNvPr id="0" name=""/>
        <dsp:cNvSpPr/>
      </dsp:nvSpPr>
      <dsp:spPr>
        <a:xfrm>
          <a:off x="1891550" y="3545641"/>
          <a:ext cx="7566203" cy="100005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dk2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b="1" kern="1200" dirty="0">
              <a:latin typeface="Garamond" panose="02020404030301010803" pitchFamily="18" charset="0"/>
            </a:rPr>
            <a:t>Ensure Accurate &amp; Reliable Diagnosis &amp; Treatment</a:t>
          </a:r>
        </a:p>
      </dsp:txBody>
      <dsp:txXfrm>
        <a:off x="1920841" y="3574932"/>
        <a:ext cx="6223917" cy="941470"/>
      </dsp:txXfrm>
    </dsp:sp>
    <dsp:sp modelId="{068F6C16-3AA4-491F-8E8C-E82C8C8C9425}">
      <dsp:nvSpPr>
        <dsp:cNvPr id="0" name=""/>
        <dsp:cNvSpPr/>
      </dsp:nvSpPr>
      <dsp:spPr>
        <a:xfrm>
          <a:off x="6916168" y="765949"/>
          <a:ext cx="650034" cy="650034"/>
        </a:xfrm>
        <a:prstGeom prst="downArrow">
          <a:avLst>
            <a:gd name="adj1" fmla="val 55000"/>
            <a:gd name="adj2" fmla="val 45000"/>
          </a:avLst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dk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9370" tIns="39370" rIns="39370" bIns="39370" numCol="1" spcCol="1270" anchor="ctr" anchorCtr="0">
          <a:noAutofit/>
        </a:bodyPr>
        <a:lstStyle/>
        <a:p>
          <a:pPr marL="0" lvl="0" indent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3100" kern="1200">
            <a:latin typeface="Garamond" panose="02020404030301010803" pitchFamily="18" charset="0"/>
          </a:endParaRPr>
        </a:p>
      </dsp:txBody>
      <dsp:txXfrm>
        <a:off x="7062426" y="765949"/>
        <a:ext cx="357518" cy="489151"/>
      </dsp:txXfrm>
    </dsp:sp>
    <dsp:sp modelId="{CE42399A-8F64-4EDE-B14D-C49479C8400A}">
      <dsp:nvSpPr>
        <dsp:cNvPr id="0" name=""/>
        <dsp:cNvSpPr/>
      </dsp:nvSpPr>
      <dsp:spPr>
        <a:xfrm>
          <a:off x="7549838" y="1947829"/>
          <a:ext cx="650034" cy="650034"/>
        </a:xfrm>
        <a:prstGeom prst="downArrow">
          <a:avLst>
            <a:gd name="adj1" fmla="val 55000"/>
            <a:gd name="adj2" fmla="val 45000"/>
          </a:avLst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dk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9370" tIns="39370" rIns="39370" bIns="39370" numCol="1" spcCol="1270" anchor="ctr" anchorCtr="0">
          <a:noAutofit/>
        </a:bodyPr>
        <a:lstStyle/>
        <a:p>
          <a:pPr marL="0" lvl="0" indent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3100" kern="1200">
            <a:latin typeface="Garamond" panose="02020404030301010803" pitchFamily="18" charset="0"/>
          </a:endParaRPr>
        </a:p>
      </dsp:txBody>
      <dsp:txXfrm>
        <a:off x="7696096" y="1947829"/>
        <a:ext cx="357518" cy="489151"/>
      </dsp:txXfrm>
    </dsp:sp>
    <dsp:sp modelId="{7C8F56CE-7870-4A6D-92DC-4043FC4E2935}">
      <dsp:nvSpPr>
        <dsp:cNvPr id="0" name=""/>
        <dsp:cNvSpPr/>
      </dsp:nvSpPr>
      <dsp:spPr>
        <a:xfrm>
          <a:off x="8174050" y="3129710"/>
          <a:ext cx="650034" cy="650034"/>
        </a:xfrm>
        <a:prstGeom prst="downArrow">
          <a:avLst>
            <a:gd name="adj1" fmla="val 55000"/>
            <a:gd name="adj2" fmla="val 45000"/>
          </a:avLst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dk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9370" tIns="39370" rIns="39370" bIns="39370" numCol="1" spcCol="1270" anchor="ctr" anchorCtr="0">
          <a:noAutofit/>
        </a:bodyPr>
        <a:lstStyle/>
        <a:p>
          <a:pPr marL="0" lvl="0" indent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3100" kern="1200">
            <a:latin typeface="Garamond" panose="02020404030301010803" pitchFamily="18" charset="0"/>
          </a:endParaRPr>
        </a:p>
      </dsp:txBody>
      <dsp:txXfrm>
        <a:off x="8320308" y="3129710"/>
        <a:ext cx="357518" cy="48915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E7C8F31-0026-4BD0-8365-50259BA34D04}" type="datetimeFigureOut">
              <a:rPr lang="en-US" smtClean="0"/>
              <a:t>12/23/2022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FFF7629-ADA6-4194-8528-F6FE339847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3913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31097D6-6662-454F-88D1-007F20C88A0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9749874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31097D6-6662-454F-88D1-007F20C88A0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1686257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+mj-lt"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31097D6-6662-454F-88D1-007F20C88A0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0697236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31097D6-6662-454F-88D1-007F20C88A0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603623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/>
          </a:p>
          <a:p>
            <a:endParaRPr lang="en-US" baseline="0" dirty="0"/>
          </a:p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31097D6-6662-454F-88D1-007F20C88A0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1402061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31097D6-6662-454F-88D1-007F20C88A0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423315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228600"/>
            <a:ext cx="12192000" cy="1143000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657600"/>
            <a:ext cx="8534400" cy="19812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502BB4-25DD-43DE-890E-67BD02CD437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12/23/2022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201C3A-3F29-4595-9732-25922B770FF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02532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502BB4-25DD-43DE-890E-67BD02CD437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12/23/2022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201C3A-3F29-4595-9732-25922B770FF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18479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502BB4-25DD-43DE-890E-67BD02CD437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12/23/2022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201C3A-3F29-4595-9732-25922B770FF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316651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51F53D-09C9-4FA1-B7E0-969254D3BEBD}" type="datetimeFigureOut">
              <a:rPr lang="en-US" smtClean="0"/>
              <a:t>12/23/2022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E83EB3-B2F2-4AB3-B889-3C17F86292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814031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51F53D-09C9-4FA1-B7E0-969254D3BEBD}" type="datetimeFigureOut">
              <a:rPr lang="en-US" smtClean="0"/>
              <a:t>12/23/2022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E83EB3-B2F2-4AB3-B889-3C17F86292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016821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51F53D-09C9-4FA1-B7E0-969254D3BEBD}" type="datetimeFigureOut">
              <a:rPr lang="en-US" smtClean="0"/>
              <a:t>12/23/2022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E83EB3-B2F2-4AB3-B889-3C17F86292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763316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51F53D-09C9-4FA1-B7E0-969254D3BEBD}" type="datetimeFigureOut">
              <a:rPr lang="en-US" smtClean="0"/>
              <a:t>12/23/2022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E83EB3-B2F2-4AB3-B889-3C17F86292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855449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51F53D-09C9-4FA1-B7E0-969254D3BEBD}" type="datetimeFigureOut">
              <a:rPr lang="en-US" smtClean="0"/>
              <a:t>12/23/2022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E83EB3-B2F2-4AB3-B889-3C17F86292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540456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51F53D-09C9-4FA1-B7E0-969254D3BEBD}" type="datetimeFigureOut">
              <a:rPr lang="en-US" smtClean="0"/>
              <a:t>12/23/2022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E83EB3-B2F2-4AB3-B889-3C17F86292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28009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51F53D-09C9-4FA1-B7E0-969254D3BEBD}" type="datetimeFigureOut">
              <a:rPr lang="en-US" smtClean="0"/>
              <a:t>12/23/2022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E83EB3-B2F2-4AB3-B889-3C17F86292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225221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51F53D-09C9-4FA1-B7E0-969254D3BEBD}" type="datetimeFigureOut">
              <a:rPr lang="en-US" smtClean="0"/>
              <a:t>12/23/2022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E83EB3-B2F2-4AB3-B889-3C17F86292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22061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502BB4-25DD-43DE-890E-67BD02CD437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12/23/2022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201C3A-3F29-4595-9732-25922B770FF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105437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51F53D-09C9-4FA1-B7E0-969254D3BEBD}" type="datetimeFigureOut">
              <a:rPr lang="en-US" smtClean="0"/>
              <a:t>12/23/2022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E83EB3-B2F2-4AB3-B889-3C17F86292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022695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51F53D-09C9-4FA1-B7E0-969254D3BEBD}" type="datetimeFigureOut">
              <a:rPr lang="en-US" smtClean="0"/>
              <a:t>12/23/2022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E83EB3-B2F2-4AB3-B889-3C17F86292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394557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51F53D-09C9-4FA1-B7E0-969254D3BEBD}" type="datetimeFigureOut">
              <a:rPr lang="en-US" smtClean="0"/>
              <a:t>12/23/2022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E83EB3-B2F2-4AB3-B889-3C17F86292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34478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502BB4-25DD-43DE-890E-67BD02CD437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12/23/2022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201C3A-3F29-4595-9732-25922B770FF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41825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502BB4-25DD-43DE-890E-67BD02CD437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12/23/2022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201C3A-3F29-4595-9732-25922B770FF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52807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502BB4-25DD-43DE-890E-67BD02CD437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12/23/2022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201C3A-3F29-4595-9732-25922B770FF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60084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502BB4-25DD-43DE-890E-67BD02CD437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12/23/2022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201C3A-3F29-4595-9732-25922B770FF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38019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502BB4-25DD-43DE-890E-67BD02CD437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12/23/2022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201C3A-3F29-4595-9732-25922B770FF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86822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502BB4-25DD-43DE-890E-67BD02CD437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12/23/2022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201C3A-3F29-4595-9732-25922B770FF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89206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502BB4-25DD-43DE-890E-67BD02CD437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12/23/2022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201C3A-3F29-4595-9732-25922B770FF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84806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0" y="274638"/>
            <a:ext cx="12192000" cy="1143000"/>
          </a:xfrm>
          <a:prstGeom prst="rect">
            <a:avLst/>
          </a:prstGeom>
          <a:solidFill>
            <a:schemeClr val="tx2"/>
          </a:solidFill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502BB4-25DD-43DE-890E-67BD02CD437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12/23/2022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201C3A-3F29-4595-9732-25922B770FF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31502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bg1"/>
          </a:solidFill>
          <a:latin typeface="Garamond" panose="02020404030301010803" pitchFamily="18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Garamond" panose="02020404030301010803" pitchFamily="18" charset="0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Garamond" panose="02020404030301010803" pitchFamily="18" charset="0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Garamond" panose="02020404030301010803" pitchFamily="18" charset="0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Garamond" panose="02020404030301010803" pitchFamily="18" charset="0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Garamond" panose="02020404030301010803" pitchFamily="18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51F53D-09C9-4FA1-B7E0-969254D3BEBD}" type="datetimeFigureOut">
              <a:rPr lang="en-US" smtClean="0"/>
              <a:t>12/23/2022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E83EB3-B2F2-4AB3-B889-3C17F86292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7603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7.pn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gif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diagramLayout" Target="../diagrams/layout1.xml"/><Relationship Id="rId7" Type="http://schemas.openxmlformats.org/officeDocument/2006/relationships/image" Target="../media/image3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6.gif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0.png"/><Relationship Id="rId5" Type="http://schemas.openxmlformats.org/officeDocument/2006/relationships/image" Target="../media/image9.gif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0.png"/><Relationship Id="rId5" Type="http://schemas.openxmlformats.org/officeDocument/2006/relationships/image" Target="../media/image9.gif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" y="2362200"/>
            <a:ext cx="12192000" cy="1143000"/>
          </a:xfrm>
        </p:spPr>
        <p:txBody>
          <a:bodyPr>
            <a:noAutofit/>
          </a:bodyPr>
          <a:lstStyle/>
          <a:p>
            <a:r>
              <a:rPr lang="en-US" dirty="0"/>
              <a:t>Evaluator of HIV-RT Personnel Competency:</a:t>
            </a:r>
            <a:br>
              <a:rPr lang="en-US" dirty="0"/>
            </a:br>
            <a:r>
              <a:rPr lang="en-US" dirty="0"/>
              <a:t>Overview of Certification Program</a:t>
            </a:r>
          </a:p>
        </p:txBody>
      </p:sp>
    </p:spTree>
    <p:extLst>
      <p:ext uri="{BB962C8B-B14F-4D97-AF65-F5344CB8AC3E}">
        <p14:creationId xmlns:p14="http://schemas.microsoft.com/office/powerpoint/2010/main" val="239834048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3334481" y="1400174"/>
            <a:ext cx="5390419" cy="5125908"/>
          </a:xfrm>
          <a:prstGeom prst="ellipse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Diamond 2"/>
          <p:cNvSpPr/>
          <p:nvPr/>
        </p:nvSpPr>
        <p:spPr>
          <a:xfrm>
            <a:off x="2286372" y="1400174"/>
            <a:ext cx="3037974" cy="2013015"/>
          </a:xfrm>
          <a:prstGeom prst="diamond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4. Competency results transmitted for final decision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(District /Region)</a:t>
            </a:r>
          </a:p>
        </p:txBody>
      </p:sp>
      <p:sp>
        <p:nvSpPr>
          <p:cNvPr id="4" name="Diamond 3"/>
          <p:cNvSpPr/>
          <p:nvPr/>
        </p:nvSpPr>
        <p:spPr>
          <a:xfrm>
            <a:off x="7264631" y="1527272"/>
            <a:ext cx="2854676" cy="1885918"/>
          </a:xfrm>
          <a:prstGeom prst="diamond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1. Registration of tester (District or Region)</a:t>
            </a:r>
          </a:p>
        </p:txBody>
      </p:sp>
      <p:grpSp>
        <p:nvGrpSpPr>
          <p:cNvPr id="27" name="Group 26"/>
          <p:cNvGrpSpPr/>
          <p:nvPr/>
        </p:nvGrpSpPr>
        <p:grpSpPr>
          <a:xfrm>
            <a:off x="7670383" y="3800439"/>
            <a:ext cx="2166146" cy="1243401"/>
            <a:chOff x="8384641" y="3087892"/>
            <a:chExt cx="1469653" cy="727782"/>
          </a:xfrm>
        </p:grpSpPr>
        <p:sp>
          <p:nvSpPr>
            <p:cNvPr id="15" name="TextBox 14"/>
            <p:cNvSpPr txBox="1"/>
            <p:nvPr/>
          </p:nvSpPr>
          <p:spPr>
            <a:xfrm>
              <a:off x="8505556" y="3087892"/>
              <a:ext cx="1170788" cy="198161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Written Exam</a:t>
              </a:r>
            </a:p>
          </p:txBody>
        </p:sp>
        <p:grpSp>
          <p:nvGrpSpPr>
            <p:cNvPr id="25" name="Group 24"/>
            <p:cNvGrpSpPr/>
            <p:nvPr/>
          </p:nvGrpSpPr>
          <p:grpSpPr>
            <a:xfrm>
              <a:off x="8384641" y="3264741"/>
              <a:ext cx="1469653" cy="550933"/>
              <a:chOff x="8978432" y="2468386"/>
              <a:chExt cx="1469653" cy="550933"/>
            </a:xfrm>
            <a:solidFill>
              <a:schemeClr val="bg1"/>
            </a:solidFill>
          </p:grpSpPr>
          <p:pic>
            <p:nvPicPr>
              <p:cNvPr id="17" name="Picture 16"/>
              <p:cNvPicPr>
                <a:picLocks noChangeAspect="1"/>
              </p:cNvPicPr>
              <p:nvPr/>
            </p:nvPicPr>
            <p:blipFill rotWithShape="1">
              <a:blip r:embed="rId3"/>
              <a:srcRect l="11250" r="3124" b="21275"/>
              <a:stretch/>
            </p:blipFill>
            <p:spPr>
              <a:xfrm>
                <a:off x="9619442" y="2472233"/>
                <a:ext cx="828643" cy="522904"/>
              </a:xfrm>
              <a:prstGeom prst="rect">
                <a:avLst/>
              </a:prstGeom>
              <a:grpFill/>
              <a:ln>
                <a:solidFill>
                  <a:sysClr val="window" lastClr="FFFFFF">
                    <a:lumMod val="65000"/>
                  </a:sysClr>
                </a:solidFill>
              </a:ln>
            </p:spPr>
          </p:pic>
          <p:pic>
            <p:nvPicPr>
              <p:cNvPr id="24" name="Picture 2" descr="http://www.how-to-study.com/study-skills-images/study-habits-studying.gif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978432" y="2468386"/>
                <a:ext cx="587471" cy="550933"/>
              </a:xfrm>
              <a:prstGeom prst="rect">
                <a:avLst/>
              </a:prstGeom>
              <a:grpFill/>
              <a:ln>
                <a:solidFill>
                  <a:schemeClr val="bg1">
                    <a:lumMod val="85000"/>
                  </a:schemeClr>
                </a:solidFill>
              </a:ln>
            </p:spPr>
          </p:pic>
        </p:grpSp>
      </p:grpSp>
      <p:pic>
        <p:nvPicPr>
          <p:cNvPr id="31" name="Picture 30"/>
          <p:cNvPicPr>
            <a:picLocks noChangeAspect="1"/>
          </p:cNvPicPr>
          <p:nvPr/>
        </p:nvPicPr>
        <p:blipFill rotWithShape="1">
          <a:blip r:embed="rId5"/>
          <a:srcRect l="8879" t="11031" r="23499" b="5267"/>
          <a:stretch/>
        </p:blipFill>
        <p:spPr>
          <a:xfrm>
            <a:off x="5482901" y="1018122"/>
            <a:ext cx="1462533" cy="1018299"/>
          </a:xfrm>
          <a:prstGeom prst="rect">
            <a:avLst/>
          </a:prstGeom>
        </p:spPr>
      </p:pic>
      <p:grpSp>
        <p:nvGrpSpPr>
          <p:cNvPr id="43" name="Group 42"/>
          <p:cNvGrpSpPr/>
          <p:nvPr/>
        </p:nvGrpSpPr>
        <p:grpSpPr>
          <a:xfrm>
            <a:off x="2391706" y="3670182"/>
            <a:ext cx="2932640" cy="2826204"/>
            <a:chOff x="2089059" y="3492058"/>
            <a:chExt cx="3119800" cy="3039371"/>
          </a:xfrm>
        </p:grpSpPr>
        <p:pic>
          <p:nvPicPr>
            <p:cNvPr id="29" name="Picture 28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2507274" y="3492058"/>
              <a:ext cx="2701585" cy="1678046"/>
            </a:xfrm>
            <a:prstGeom prst="rect">
              <a:avLst/>
            </a:prstGeom>
          </p:spPr>
        </p:pic>
        <p:pic>
          <p:nvPicPr>
            <p:cNvPr id="32" name="Picture 31"/>
            <p:cNvPicPr>
              <a:picLocks noChangeAspect="1"/>
            </p:cNvPicPr>
            <p:nvPr/>
          </p:nvPicPr>
          <p:blipFill rotWithShape="1">
            <a:blip r:embed="rId7"/>
            <a:srcRect b="6889"/>
            <a:stretch/>
          </p:blipFill>
          <p:spPr>
            <a:xfrm>
              <a:off x="2089059" y="5089070"/>
              <a:ext cx="2753907" cy="1442359"/>
            </a:xfrm>
            <a:prstGeom prst="rect">
              <a:avLst/>
            </a:prstGeom>
          </p:spPr>
        </p:pic>
      </p:grpSp>
      <p:sp>
        <p:nvSpPr>
          <p:cNvPr id="34" name="Rectangle 33"/>
          <p:cNvSpPr/>
          <p:nvPr/>
        </p:nvSpPr>
        <p:spPr>
          <a:xfrm>
            <a:off x="-29667" y="3243047"/>
            <a:ext cx="2115108" cy="1077218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3. Entry of competency results in Excel database or Dashboard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(District /Region) </a:t>
            </a:r>
          </a:p>
        </p:txBody>
      </p:sp>
      <p:sp>
        <p:nvSpPr>
          <p:cNvPr id="36" name="Left Brace 35"/>
          <p:cNvSpPr/>
          <p:nvPr/>
        </p:nvSpPr>
        <p:spPr>
          <a:xfrm>
            <a:off x="2095502" y="1250020"/>
            <a:ext cx="238495" cy="5281409"/>
          </a:xfrm>
          <a:prstGeom prst="leftBrace">
            <a:avLst/>
          </a:prstGeom>
          <a:ln w="1270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8" name="Rectangle 37"/>
          <p:cNvSpPr/>
          <p:nvPr/>
        </p:nvSpPr>
        <p:spPr>
          <a:xfrm>
            <a:off x="5127747" y="2013670"/>
            <a:ext cx="2333484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5. Data review and Certificate generation (certifying body)</a:t>
            </a:r>
          </a:p>
        </p:txBody>
      </p:sp>
      <p:sp>
        <p:nvSpPr>
          <p:cNvPr id="40" name="Left Brace 39"/>
          <p:cNvSpPr/>
          <p:nvPr/>
        </p:nvSpPr>
        <p:spPr>
          <a:xfrm rot="10800000">
            <a:off x="9962458" y="1056090"/>
            <a:ext cx="385987" cy="5563785"/>
          </a:xfrm>
          <a:prstGeom prst="leftBrace">
            <a:avLst/>
          </a:prstGeom>
          <a:ln w="1905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1" name="Rectangle 40"/>
          <p:cNvSpPr/>
          <p:nvPr/>
        </p:nvSpPr>
        <p:spPr>
          <a:xfrm>
            <a:off x="10214316" y="3344922"/>
            <a:ext cx="1900181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Registering and conducting competency exams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(District /Region) </a:t>
            </a:r>
          </a:p>
        </p:txBody>
      </p:sp>
      <p:grpSp>
        <p:nvGrpSpPr>
          <p:cNvPr id="26" name="Group 25"/>
          <p:cNvGrpSpPr/>
          <p:nvPr/>
        </p:nvGrpSpPr>
        <p:grpSpPr>
          <a:xfrm>
            <a:off x="5740173" y="5362013"/>
            <a:ext cx="2862414" cy="1364605"/>
            <a:chOff x="7517211" y="5538048"/>
            <a:chExt cx="1882821" cy="829668"/>
          </a:xfrm>
          <a:solidFill>
            <a:schemeClr val="bg1"/>
          </a:solidFill>
        </p:grpSpPr>
        <p:sp>
          <p:nvSpPr>
            <p:cNvPr id="16" name="TextBox 15"/>
            <p:cNvSpPr txBox="1"/>
            <p:nvPr/>
          </p:nvSpPr>
          <p:spPr>
            <a:xfrm>
              <a:off x="7539725" y="5538048"/>
              <a:ext cx="1661969" cy="205838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Practical exam</a:t>
              </a:r>
            </a:p>
          </p:txBody>
        </p:sp>
        <p:grpSp>
          <p:nvGrpSpPr>
            <p:cNvPr id="21" name="Group 20"/>
            <p:cNvGrpSpPr/>
            <p:nvPr/>
          </p:nvGrpSpPr>
          <p:grpSpPr>
            <a:xfrm>
              <a:off x="7517211" y="5713528"/>
              <a:ext cx="1882821" cy="654188"/>
              <a:chOff x="6141166" y="4661460"/>
              <a:chExt cx="1882821" cy="654188"/>
            </a:xfrm>
            <a:grpFill/>
          </p:grpSpPr>
          <p:pic>
            <p:nvPicPr>
              <p:cNvPr id="22" name="Picture 21"/>
              <p:cNvPicPr>
                <a:picLocks noChangeAspect="1"/>
              </p:cNvPicPr>
              <p:nvPr/>
            </p:nvPicPr>
            <p:blipFill rotWithShape="1">
              <a:blip r:embed="rId8"/>
              <a:srcRect l="49608" b="2078"/>
              <a:stretch/>
            </p:blipFill>
            <p:spPr>
              <a:xfrm>
                <a:off x="6141166" y="4677723"/>
                <a:ext cx="978859" cy="631408"/>
              </a:xfrm>
              <a:prstGeom prst="rect">
                <a:avLst/>
              </a:prstGeom>
              <a:grpFill/>
            </p:spPr>
          </p:pic>
          <p:pic>
            <p:nvPicPr>
              <p:cNvPr id="23" name="Picture 22"/>
              <p:cNvPicPr>
                <a:picLocks noChangeAspect="1"/>
              </p:cNvPicPr>
              <p:nvPr/>
            </p:nvPicPr>
            <p:blipFill rotWithShape="1">
              <a:blip r:embed="rId8"/>
              <a:srcRect l="-588" t="-1773" r="53083" b="-4605"/>
              <a:stretch/>
            </p:blipFill>
            <p:spPr>
              <a:xfrm>
                <a:off x="7143914" y="4661460"/>
                <a:ext cx="880073" cy="654188"/>
              </a:xfrm>
              <a:prstGeom prst="rect">
                <a:avLst/>
              </a:prstGeom>
              <a:grpFill/>
            </p:spPr>
          </p:pic>
        </p:grpSp>
      </p:grpSp>
      <p:sp>
        <p:nvSpPr>
          <p:cNvPr id="44" name="Rectangle 43"/>
          <p:cNvSpPr/>
          <p:nvPr/>
        </p:nvSpPr>
        <p:spPr>
          <a:xfrm>
            <a:off x="8200142" y="5043840"/>
            <a:ext cx="185018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(Managed by certifying body)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CD3DF25-70E4-404E-9CD9-FC30C3675836}"/>
              </a:ext>
            </a:extLst>
          </p:cNvPr>
          <p:cNvSpPr txBox="1"/>
          <p:nvPr/>
        </p:nvSpPr>
        <p:spPr>
          <a:xfrm>
            <a:off x="5846728" y="4531366"/>
            <a:ext cx="20106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2. Competency exams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954BE7B0-41CA-4E2E-838B-2479A6D6A50C}"/>
              </a:ext>
            </a:extLst>
          </p:cNvPr>
          <p:cNvCxnSpPr/>
          <p:nvPr/>
        </p:nvCxnSpPr>
        <p:spPr>
          <a:xfrm flipV="1">
            <a:off x="7177512" y="4854531"/>
            <a:ext cx="442071" cy="147995"/>
          </a:xfrm>
          <a:prstGeom prst="line">
            <a:avLst/>
          </a:prstGeom>
          <a:ln w="19050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FD08D947-51CF-4874-BFE9-6225377A4556}"/>
              </a:ext>
            </a:extLst>
          </p:cNvPr>
          <p:cNvCxnSpPr/>
          <p:nvPr/>
        </p:nvCxnSpPr>
        <p:spPr>
          <a:xfrm>
            <a:off x="7190212" y="5002526"/>
            <a:ext cx="0" cy="359487"/>
          </a:xfrm>
          <a:prstGeom prst="line">
            <a:avLst/>
          </a:prstGeom>
          <a:ln w="22225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ctangle 5">
            <a:extLst>
              <a:ext uri="{FF2B5EF4-FFF2-40B4-BE49-F238E27FC236}">
                <a16:creationId xmlns:a16="http://schemas.microsoft.com/office/drawing/2014/main" id="{660D9230-27D7-4115-AAAF-717F1D0E26C0}"/>
              </a:ext>
            </a:extLst>
          </p:cNvPr>
          <p:cNvSpPr/>
          <p:nvPr/>
        </p:nvSpPr>
        <p:spPr>
          <a:xfrm>
            <a:off x="8626099" y="4097123"/>
            <a:ext cx="354241" cy="325017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A185FFEA-55E4-4507-8E35-32098476DFD9}"/>
              </a:ext>
            </a:extLst>
          </p:cNvPr>
          <p:cNvSpPr/>
          <p:nvPr/>
        </p:nvSpPr>
        <p:spPr>
          <a:xfrm>
            <a:off x="8607211" y="4822926"/>
            <a:ext cx="1221351" cy="167568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Title 8">
            <a:extLst>
              <a:ext uri="{FF2B5EF4-FFF2-40B4-BE49-F238E27FC236}">
                <a16:creationId xmlns:a16="http://schemas.microsoft.com/office/drawing/2014/main" id="{6D0B5DCA-AFF4-4460-B2B0-4BE9A02553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20520" y="192606"/>
            <a:ext cx="12192000" cy="735251"/>
          </a:xfrm>
        </p:spPr>
        <p:txBody>
          <a:bodyPr>
            <a:normAutofit fontScale="90000"/>
          </a:bodyPr>
          <a:lstStyle/>
          <a:p>
            <a:r>
              <a:rPr lang="en-US" dirty="0"/>
              <a:t>National Tester Personnel Certification Process Flow</a:t>
            </a:r>
          </a:p>
        </p:txBody>
      </p:sp>
    </p:spTree>
    <p:extLst>
      <p:ext uri="{BB962C8B-B14F-4D97-AF65-F5344CB8AC3E}">
        <p14:creationId xmlns:p14="http://schemas.microsoft.com/office/powerpoint/2010/main" val="214370208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>
                <a:solidFill>
                  <a:prstClr val="white"/>
                </a:solidFill>
              </a:rPr>
              <a:t>Tester Certification Requirements</a:t>
            </a:r>
            <a:endParaRPr lang="en-US" sz="5400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840658" y="1905000"/>
          <a:ext cx="10618840" cy="4481051"/>
        </p:xfrm>
        <a:graphic>
          <a:graphicData uri="http://schemas.openxmlformats.org/drawingml/2006/table">
            <a:tbl>
              <a:tblPr firstRow="1" firstCol="1" bandRow="1"/>
              <a:tblGrid>
                <a:gridCol w="336197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62843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62843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124948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200" b="0" dirty="0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Examination Type</a:t>
                      </a:r>
                      <a:endParaRPr lang="en-US" sz="3200" b="0" dirty="0">
                        <a:solidFill>
                          <a:srgbClr val="365F91"/>
                        </a:solidFill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200" b="0" dirty="0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Passing Score</a:t>
                      </a:r>
                      <a:endParaRPr lang="en-US" sz="3200" b="0" dirty="0">
                        <a:solidFill>
                          <a:srgbClr val="365F91"/>
                        </a:solidFill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200" dirty="0">
                        <a:solidFill>
                          <a:srgbClr val="365F91"/>
                        </a:solidFill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237447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200" b="0" dirty="0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Initial Certification</a:t>
                      </a:r>
                      <a:endParaRPr lang="en-US" sz="3200" b="0" dirty="0">
                        <a:solidFill>
                          <a:srgbClr val="365F91"/>
                        </a:solidFill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200" b="0" dirty="0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Recertification</a:t>
                      </a:r>
                      <a:endParaRPr lang="en-US" sz="3200" b="0" dirty="0">
                        <a:solidFill>
                          <a:srgbClr val="365F91"/>
                        </a:solidFill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59328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200" b="0" dirty="0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Written</a:t>
                      </a:r>
                      <a:endParaRPr lang="en-US" sz="3200" b="0" dirty="0">
                        <a:solidFill>
                          <a:srgbClr val="365F91"/>
                        </a:solidFill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b="0" dirty="0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80%</a:t>
                      </a:r>
                      <a:endParaRPr lang="en-US" sz="3200" b="0" dirty="0">
                        <a:solidFill>
                          <a:srgbClr val="365F91"/>
                        </a:solidFill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b="0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80%</a:t>
                      </a:r>
                      <a:endParaRPr lang="en-US" sz="3200" b="0">
                        <a:solidFill>
                          <a:srgbClr val="365F91"/>
                        </a:solidFill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059328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200" b="0" dirty="0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Practical</a:t>
                      </a:r>
                      <a:endParaRPr lang="en-US" sz="3200" b="0" dirty="0">
                        <a:solidFill>
                          <a:srgbClr val="365F91"/>
                        </a:solidFill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b="0" dirty="0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100%</a:t>
                      </a:r>
                      <a:endParaRPr lang="en-US" sz="3200" b="0" dirty="0">
                        <a:solidFill>
                          <a:srgbClr val="365F91"/>
                        </a:solidFill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b="0" dirty="0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100%</a:t>
                      </a:r>
                      <a:endParaRPr lang="en-US" sz="3200" b="0" dirty="0">
                        <a:solidFill>
                          <a:srgbClr val="365F91"/>
                        </a:solidFill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0330683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23A945-5831-1E47-AD51-85BDE708E25C}" type="slidenum">
              <a:rPr lang="en-US" smtClean="0"/>
              <a:t>12</a:t>
            </a:fld>
            <a:endParaRPr lang="en-US"/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130630" y="1687286"/>
            <a:ext cx="115824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buFontTx/>
              <a:buNone/>
              <a:defRPr sz="2500" kern="1200">
                <a:solidFill>
                  <a:srgbClr val="44ADE2"/>
                </a:solidFill>
                <a:latin typeface="Trebuchet MS"/>
                <a:ea typeface="+mn-ea"/>
                <a:cs typeface="Trebuchet MS"/>
              </a:defRPr>
            </a:lvl1pPr>
            <a:lvl2pPr marL="684213" indent="-227013" algn="l" defTabSz="457200" rtl="0" eaLnBrk="1" latinLnBrk="0" hangingPunct="1">
              <a:lnSpc>
                <a:spcPct val="130000"/>
              </a:lnSpc>
              <a:spcBef>
                <a:spcPct val="20000"/>
              </a:spcBef>
              <a:buSzPct val="90000"/>
              <a:buFontTx/>
              <a:buBlip>
                <a:blip r:embed="rId2"/>
              </a:buBlip>
              <a:defRPr sz="2100" b="0" kern="1200">
                <a:solidFill>
                  <a:schemeClr val="tx1"/>
                </a:solidFill>
                <a:latin typeface="Trebuchet MS"/>
                <a:ea typeface="+mn-ea"/>
                <a:cs typeface="Trebuchet MS"/>
              </a:defRPr>
            </a:lvl2pPr>
            <a:lvl3pPr marL="1085850" indent="-174625" algn="l" defTabSz="457200" rtl="0" eaLnBrk="1" latinLnBrk="0" hangingPunct="1">
              <a:lnSpc>
                <a:spcPct val="140000"/>
              </a:lnSpc>
              <a:spcBef>
                <a:spcPct val="20000"/>
              </a:spcBef>
              <a:buClr>
                <a:srgbClr val="44ADE2"/>
              </a:buClr>
              <a:buFont typeface="Arial"/>
              <a:buChar char="•"/>
              <a:tabLst/>
              <a:defRPr sz="1500" b="1" kern="1200">
                <a:solidFill>
                  <a:srgbClr val="3C3C3B"/>
                </a:solidFill>
                <a:latin typeface="Trebuchet MS"/>
                <a:ea typeface="+mn-ea"/>
                <a:cs typeface="Trebuchet MS"/>
              </a:defRPr>
            </a:lvl3pPr>
            <a:lvl4pPr marL="1541463" indent="-173038" algn="l" defTabSz="457200" rtl="0" eaLnBrk="1" latinLnBrk="0" hangingPunct="1">
              <a:lnSpc>
                <a:spcPct val="140000"/>
              </a:lnSpc>
              <a:spcBef>
                <a:spcPct val="20000"/>
              </a:spcBef>
              <a:buClr>
                <a:srgbClr val="3C3C3B"/>
              </a:buClr>
              <a:buFont typeface="Arial"/>
              <a:buChar char="–"/>
              <a:defRPr sz="1300" kern="1200">
                <a:solidFill>
                  <a:srgbClr val="44ADE2"/>
                </a:solidFill>
                <a:latin typeface="Trebuchet MS"/>
                <a:ea typeface="+mn-ea"/>
                <a:cs typeface="Trebuchet M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>
              <a:buClr>
                <a:srgbClr val="005DAA"/>
              </a:buClr>
              <a:buFont typeface="Arial"/>
              <a:buChar char="•"/>
              <a:defRPr/>
            </a:pPr>
            <a:r>
              <a:rPr lang="en-US" sz="3200" dirty="0">
                <a:latin typeface="Garamond" panose="02020404030301010803" pitchFamily="18" charset="0"/>
              </a:rPr>
              <a:t>What is context, purpose, and importance of the establishment of national HIV-RT personnel certification program?</a:t>
            </a:r>
          </a:p>
          <a:p>
            <a:pPr lvl="1">
              <a:buClr>
                <a:srgbClr val="005DAA"/>
              </a:buClr>
              <a:buFont typeface="Arial"/>
              <a:buChar char="•"/>
              <a:defRPr/>
            </a:pPr>
            <a:r>
              <a:rPr lang="en-US" sz="3200" dirty="0">
                <a:latin typeface="Garamond" panose="02020404030301010803" pitchFamily="18" charset="0"/>
              </a:rPr>
              <a:t>What are some key components of the process flow related to HIV-RT personnel certification?</a:t>
            </a:r>
          </a:p>
          <a:p>
            <a:pPr lvl="1">
              <a:buClr>
                <a:srgbClr val="005DAA"/>
              </a:buClr>
              <a:buFont typeface="Arial"/>
              <a:buChar char="•"/>
              <a:defRPr/>
            </a:pPr>
            <a:r>
              <a:rPr lang="en-US" sz="3200" dirty="0">
                <a:latin typeface="Garamond" panose="02020404030301010803" pitchFamily="18" charset="0"/>
              </a:rPr>
              <a:t>What are the requirements for HIV-RT personnel certification?</a:t>
            </a:r>
          </a:p>
          <a:p>
            <a:pPr>
              <a:defRPr/>
            </a:pPr>
            <a:endParaRPr lang="en-US" sz="3600" dirty="0">
              <a:solidFill>
                <a:srgbClr val="00A0E2"/>
              </a:solidFill>
              <a:latin typeface="Trebuchet MS" pitchFamily="34" charset="0"/>
            </a:endParaRP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0" y="274639"/>
            <a:ext cx="12192000" cy="984607"/>
          </a:xfrm>
        </p:spPr>
        <p:txBody>
          <a:bodyPr/>
          <a:lstStyle/>
          <a:p>
            <a:r>
              <a:rPr lang="en-US" dirty="0"/>
              <a:t>Summary</a:t>
            </a:r>
            <a:endParaRPr lang="en-US" sz="3600" dirty="0">
              <a:cs typeface="Trebuchet MS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2928951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23A945-5831-1E47-AD51-85BDE708E25C}" type="slidenum">
              <a:rPr lang="en-US" smtClean="0"/>
              <a:t>2</a:t>
            </a:fld>
            <a:endParaRPr lang="en-US"/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130630" y="1687286"/>
            <a:ext cx="115824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buFontTx/>
              <a:buNone/>
              <a:defRPr sz="2500" kern="1200">
                <a:solidFill>
                  <a:srgbClr val="44ADE2"/>
                </a:solidFill>
                <a:latin typeface="Trebuchet MS"/>
                <a:ea typeface="+mn-ea"/>
                <a:cs typeface="Trebuchet MS"/>
              </a:defRPr>
            </a:lvl1pPr>
            <a:lvl2pPr marL="684213" indent="-227013" algn="l" defTabSz="457200" rtl="0" eaLnBrk="1" latinLnBrk="0" hangingPunct="1">
              <a:lnSpc>
                <a:spcPct val="130000"/>
              </a:lnSpc>
              <a:spcBef>
                <a:spcPct val="20000"/>
              </a:spcBef>
              <a:buSzPct val="90000"/>
              <a:buFontTx/>
              <a:buBlip>
                <a:blip r:embed="rId2"/>
              </a:buBlip>
              <a:defRPr sz="2100" b="0" kern="1200">
                <a:solidFill>
                  <a:schemeClr val="tx1"/>
                </a:solidFill>
                <a:latin typeface="Trebuchet MS"/>
                <a:ea typeface="+mn-ea"/>
                <a:cs typeface="Trebuchet MS"/>
              </a:defRPr>
            </a:lvl2pPr>
            <a:lvl3pPr marL="1085850" indent="-174625" algn="l" defTabSz="457200" rtl="0" eaLnBrk="1" latinLnBrk="0" hangingPunct="1">
              <a:lnSpc>
                <a:spcPct val="140000"/>
              </a:lnSpc>
              <a:spcBef>
                <a:spcPct val="20000"/>
              </a:spcBef>
              <a:buClr>
                <a:srgbClr val="44ADE2"/>
              </a:buClr>
              <a:buFont typeface="Arial"/>
              <a:buChar char="•"/>
              <a:tabLst/>
              <a:defRPr sz="1500" b="1" kern="1200">
                <a:solidFill>
                  <a:srgbClr val="3C3C3B"/>
                </a:solidFill>
                <a:latin typeface="Trebuchet MS"/>
                <a:ea typeface="+mn-ea"/>
                <a:cs typeface="Trebuchet MS"/>
              </a:defRPr>
            </a:lvl3pPr>
            <a:lvl4pPr marL="1541463" indent="-173038" algn="l" defTabSz="457200" rtl="0" eaLnBrk="1" latinLnBrk="0" hangingPunct="1">
              <a:lnSpc>
                <a:spcPct val="140000"/>
              </a:lnSpc>
              <a:spcBef>
                <a:spcPct val="20000"/>
              </a:spcBef>
              <a:buClr>
                <a:srgbClr val="3C3C3B"/>
              </a:buClr>
              <a:buFont typeface="Arial"/>
              <a:buChar char="–"/>
              <a:defRPr sz="1300" kern="1200">
                <a:solidFill>
                  <a:srgbClr val="44ADE2"/>
                </a:solidFill>
                <a:latin typeface="Trebuchet MS"/>
                <a:ea typeface="+mn-ea"/>
                <a:cs typeface="Trebuchet M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>
              <a:buClr>
                <a:srgbClr val="005DAA"/>
              </a:buClr>
              <a:buFont typeface="Arial"/>
              <a:buChar char="•"/>
              <a:defRPr/>
            </a:pPr>
            <a:r>
              <a:rPr lang="en-US" sz="3200" dirty="0">
                <a:latin typeface="Garamond" panose="02020404030301010803" pitchFamily="18" charset="0"/>
              </a:rPr>
              <a:t>Describe the context, purpose, and importance of the establishment of national HIV-RT personnel certification program</a:t>
            </a:r>
          </a:p>
          <a:p>
            <a:pPr lvl="1">
              <a:buClr>
                <a:srgbClr val="005DAA"/>
              </a:buClr>
              <a:buFont typeface="Arial"/>
              <a:buChar char="•"/>
              <a:defRPr/>
            </a:pPr>
            <a:r>
              <a:rPr lang="en-US" sz="3200" dirty="0">
                <a:latin typeface="Garamond" panose="02020404030301010803" pitchFamily="18" charset="0"/>
              </a:rPr>
              <a:t>Discuss certification process flow</a:t>
            </a:r>
          </a:p>
          <a:p>
            <a:pPr lvl="1">
              <a:buClr>
                <a:srgbClr val="005DAA"/>
              </a:buClr>
              <a:buFont typeface="Arial"/>
              <a:buChar char="•"/>
              <a:defRPr/>
            </a:pPr>
            <a:r>
              <a:rPr lang="en-US" sz="3200" dirty="0">
                <a:latin typeface="Garamond" panose="02020404030301010803" pitchFamily="18" charset="0"/>
              </a:rPr>
              <a:t>Explain tester certification requirements</a:t>
            </a:r>
          </a:p>
          <a:p>
            <a:pPr>
              <a:defRPr/>
            </a:pPr>
            <a:endParaRPr lang="en-US" sz="3600" dirty="0">
              <a:solidFill>
                <a:srgbClr val="00A0E2"/>
              </a:solidFill>
              <a:latin typeface="Trebuchet MS" pitchFamily="34" charset="0"/>
            </a:endParaRP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0" y="274639"/>
            <a:ext cx="12192000" cy="984607"/>
          </a:xfrm>
        </p:spPr>
        <p:txBody>
          <a:bodyPr/>
          <a:lstStyle/>
          <a:p>
            <a:r>
              <a:rPr lang="en-US" dirty="0"/>
              <a:t>Learning </a:t>
            </a:r>
            <a:r>
              <a:rPr lang="en-US" dirty="0">
                <a:cs typeface="Trebuchet MS" pitchFamily="34" charset="0"/>
              </a:rPr>
              <a:t>Objectives</a:t>
            </a:r>
            <a:endParaRPr lang="en-US" sz="3600" dirty="0">
              <a:cs typeface="Trebuchet MS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0388727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A8384FB5-9ADC-4DDC-881B-597D56F5B1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91E5A9A7-95C6-4F4F-B00E-C82E07FE62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7539" y="1417538"/>
            <a:ext cx="6875818" cy="4040744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18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D07DD2DE-F619-49DD-B5E7-03A290FF4E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-158495" y="2660473"/>
            <a:ext cx="4355594" cy="4038603"/>
          </a:xfrm>
          <a:prstGeom prst="rect">
            <a:avLst/>
          </a:prstGeom>
          <a:gradFill>
            <a:gsLst>
              <a:gs pos="0">
                <a:schemeClr val="accent1">
                  <a:alpha val="50000"/>
                </a:schemeClr>
              </a:gs>
              <a:gs pos="100000">
                <a:schemeClr val="accent1">
                  <a:lumMod val="50000"/>
                  <a:alpha val="0"/>
                </a:schemeClr>
              </a:gs>
            </a:gsLst>
            <a:lin ang="11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85149191-5F60-4A28-AAFF-039F96B0F3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-1180882" y="1638085"/>
            <a:ext cx="6857572" cy="3581401"/>
          </a:xfrm>
          <a:prstGeom prst="rect">
            <a:avLst/>
          </a:prstGeom>
          <a:gradFill>
            <a:gsLst>
              <a:gs pos="0">
                <a:srgbClr val="000000">
                  <a:alpha val="59000"/>
                </a:srgbClr>
              </a:gs>
              <a:gs pos="69000">
                <a:schemeClr val="accent1">
                  <a:alpha val="0"/>
                </a:scheme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F8260ED5-17F7-4158-B241-D51DD4CF1B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6097846">
            <a:off x="-747355" y="1201312"/>
            <a:ext cx="4808302" cy="4088666"/>
          </a:xfrm>
          <a:custGeom>
            <a:avLst/>
            <a:gdLst>
              <a:gd name="connsiteX0" fmla="*/ 48844 w 4808302"/>
              <a:gd name="connsiteY0" fmla="*/ 2888671 h 4088666"/>
              <a:gd name="connsiteX1" fmla="*/ 0 w 4808302"/>
              <a:gd name="connsiteY1" fmla="*/ 2404151 h 4088666"/>
              <a:gd name="connsiteX2" fmla="*/ 2404151 w 4808302"/>
              <a:gd name="connsiteY2" fmla="*/ 0 h 4088666"/>
              <a:gd name="connsiteX3" fmla="*/ 4808302 w 4808302"/>
              <a:gd name="connsiteY3" fmla="*/ 2404151 h 4088666"/>
              <a:gd name="connsiteX4" fmla="*/ 4700216 w 4808302"/>
              <a:gd name="connsiteY4" fmla="*/ 3119072 h 4088666"/>
              <a:gd name="connsiteX5" fmla="*/ 4643143 w 4808302"/>
              <a:gd name="connsiteY5" fmla="*/ 3275009 h 4088666"/>
              <a:gd name="connsiteX6" fmla="*/ 690093 w 4808302"/>
              <a:gd name="connsiteY6" fmla="*/ 4088666 h 4088666"/>
              <a:gd name="connsiteX7" fmla="*/ 548991 w 4808302"/>
              <a:gd name="connsiteY7" fmla="*/ 3933414 h 4088666"/>
              <a:gd name="connsiteX8" fmla="*/ 48844 w 4808302"/>
              <a:gd name="connsiteY8" fmla="*/ 2888671 h 40886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808302" h="4088666">
                <a:moveTo>
                  <a:pt x="48844" y="2888671"/>
                </a:moveTo>
                <a:cubicBezTo>
                  <a:pt x="16818" y="2732167"/>
                  <a:pt x="0" y="2570123"/>
                  <a:pt x="0" y="2404151"/>
                </a:cubicBezTo>
                <a:cubicBezTo>
                  <a:pt x="0" y="1076375"/>
                  <a:pt x="1076375" y="0"/>
                  <a:pt x="2404151" y="0"/>
                </a:cubicBezTo>
                <a:cubicBezTo>
                  <a:pt x="3731927" y="0"/>
                  <a:pt x="4808302" y="1076375"/>
                  <a:pt x="4808302" y="2404151"/>
                </a:cubicBezTo>
                <a:cubicBezTo>
                  <a:pt x="4808302" y="2653109"/>
                  <a:pt x="4770461" y="2893229"/>
                  <a:pt x="4700216" y="3119072"/>
                </a:cubicBezTo>
                <a:lnTo>
                  <a:pt x="4643143" y="3275009"/>
                </a:lnTo>
                <a:lnTo>
                  <a:pt x="690093" y="4088666"/>
                </a:lnTo>
                <a:lnTo>
                  <a:pt x="548991" y="3933414"/>
                </a:lnTo>
                <a:cubicBezTo>
                  <a:pt x="304015" y="3636572"/>
                  <a:pt x="128908" y="3279932"/>
                  <a:pt x="48844" y="2888671"/>
                </a:cubicBezTo>
                <a:close/>
              </a:path>
            </a:pathLst>
          </a:custGeom>
          <a:gradFill>
            <a:gsLst>
              <a:gs pos="39000">
                <a:schemeClr val="accent1">
                  <a:lumMod val="60000"/>
                  <a:lumOff val="40000"/>
                  <a:alpha val="0"/>
                </a:schemeClr>
              </a:gs>
              <a:gs pos="100000">
                <a:schemeClr val="accent1">
                  <a:lumMod val="75000"/>
                  <a:alpha val="26000"/>
                </a:schemeClr>
              </a:gs>
            </a:gsLst>
            <a:lin ang="18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0041" y="2767106"/>
            <a:ext cx="2880828" cy="3071906"/>
          </a:xfrm>
        </p:spPr>
        <p:txBody>
          <a:bodyPr vert="horz" lIns="91440" tIns="45720" rIns="91440" bIns="45720" rtlCol="0" anchor="t">
            <a:normAutofit/>
          </a:bodyPr>
          <a:lstStyle/>
          <a:p>
            <a:pPr algn="l">
              <a:lnSpc>
                <a:spcPct val="90000"/>
              </a:lnSpc>
            </a:pPr>
            <a:r>
              <a:rPr lang="en-US" kern="1200">
                <a:solidFill>
                  <a:srgbClr val="FFFFFF"/>
                </a:solidFill>
              </a:rPr>
              <a:t>Context</a:t>
            </a:r>
          </a:p>
        </p:txBody>
      </p:sp>
      <p:pic>
        <p:nvPicPr>
          <p:cNvPr id="7" name="Picture 6" descr="Graphical user interface, application, Word&#10;&#10;Description automatically generated"/>
          <p:cNvPicPr>
            <a:picLocks noChangeAspect="1"/>
          </p:cNvPicPr>
          <p:nvPr/>
        </p:nvPicPr>
        <p:blipFill rotWithShape="1">
          <a:blip r:embed="rId2"/>
          <a:srcRect l="37159" t="19495" r="25682" b="14243"/>
          <a:stretch/>
        </p:blipFill>
        <p:spPr>
          <a:xfrm>
            <a:off x="4761190" y="64655"/>
            <a:ext cx="6735584" cy="675613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11704319" y="6455664"/>
            <a:ext cx="448056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CB23A945-5831-1E47-AD51-85BDE708E25C}" type="slidenum">
              <a:rPr lang="en-US" sz="1100">
                <a:solidFill>
                  <a:schemeClr val="tx1">
                    <a:lumMod val="50000"/>
                    <a:lumOff val="50000"/>
                  </a:schemeClr>
                </a:solidFill>
              </a:rPr>
              <a:pPr>
                <a:spcAft>
                  <a:spcPts val="600"/>
                </a:spcAft>
              </a:pPr>
              <a:t>3</a:t>
            </a:fld>
            <a:endParaRPr lang="en-US" sz="110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140555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Benefits of Tester Certification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23A945-5831-1E47-AD51-85BDE708E25C}" type="slidenum">
              <a:rPr lang="en-US" smtClean="0"/>
              <a:t>4</a:t>
            </a:fld>
            <a:endParaRPr lang="en-US"/>
          </a:p>
        </p:txBody>
      </p:sp>
      <p:graphicFrame>
        <p:nvGraphicFramePr>
          <p:cNvPr id="6" name="Diagram 5"/>
          <p:cNvGraphicFramePr/>
          <p:nvPr/>
        </p:nvGraphicFramePr>
        <p:xfrm>
          <a:off x="1894360" y="1810657"/>
          <a:ext cx="86868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Content Placeholder 2"/>
          <p:cNvSpPr txBox="1">
            <a:spLocks/>
          </p:cNvSpPr>
          <p:nvPr/>
        </p:nvSpPr>
        <p:spPr>
          <a:xfrm>
            <a:off x="156753" y="1502231"/>
            <a:ext cx="11194869" cy="4525963"/>
          </a:xfrm>
          <a:prstGeom prst="rect">
            <a:avLst/>
          </a:prstGeom>
        </p:spPr>
        <p:txBody>
          <a:bodyPr/>
          <a:lstStyle>
            <a:lvl1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rgbClr val="44ADE2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LucidaGrande" charset="0"/>
              <a:buChar char="▸"/>
              <a:defRPr sz="2800" kern="1200">
                <a:ln>
                  <a:noFill/>
                </a:ln>
                <a:solidFill>
                  <a:srgbClr val="1C52A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rgbClr val="797979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rgbClr val="44ADE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b="1" dirty="0">
                <a:solidFill>
                  <a:schemeClr val="tx1"/>
                </a:solidFill>
                <a:latin typeface="Garamond" panose="02020404030301010803" pitchFamily="18" charset="0"/>
              </a:rPr>
              <a:t>Certification of HIV-RT Personnel</a:t>
            </a:r>
            <a:r>
              <a:rPr lang="en-US" sz="2800" dirty="0">
                <a:solidFill>
                  <a:schemeClr val="tx1"/>
                </a:solidFill>
                <a:latin typeface="Garamond" panose="02020404030301010803" pitchFamily="18" charset="0"/>
              </a:rPr>
              <a:t>:</a:t>
            </a:r>
          </a:p>
          <a:p>
            <a:pPr lvl="1"/>
            <a:r>
              <a:rPr lang="en-US" dirty="0">
                <a:solidFill>
                  <a:schemeClr val="tx1"/>
                </a:solidFill>
                <a:latin typeface="Garamond" panose="02020404030301010803" pitchFamily="18" charset="0"/>
              </a:rPr>
              <a:t>assures others in the health care setting that they are communicating with a professional who can </a:t>
            </a:r>
            <a:r>
              <a:rPr lang="en-US" b="1" dirty="0">
                <a:solidFill>
                  <a:schemeClr val="tx1"/>
                </a:solidFill>
                <a:latin typeface="Garamond" panose="02020404030301010803" pitchFamily="18" charset="0"/>
              </a:rPr>
              <a:t>deliver the quality of  testing services</a:t>
            </a:r>
            <a:r>
              <a:rPr lang="en-US" dirty="0">
                <a:solidFill>
                  <a:schemeClr val="tx1"/>
                </a:solidFill>
                <a:latin typeface="Garamond" panose="02020404030301010803" pitchFamily="18" charset="0"/>
              </a:rPr>
              <a:t> their patients need and will </a:t>
            </a:r>
            <a:r>
              <a:rPr lang="en-US" b="1" dirty="0">
                <a:solidFill>
                  <a:schemeClr val="tx1"/>
                </a:solidFill>
                <a:latin typeface="Garamond" panose="02020404030301010803" pitchFamily="18" charset="0"/>
              </a:rPr>
              <a:t>enhance patient safety efforts at the testing site</a:t>
            </a:r>
          </a:p>
          <a:p>
            <a:pPr lvl="1"/>
            <a:r>
              <a:rPr lang="en-US" dirty="0">
                <a:solidFill>
                  <a:schemeClr val="tx1"/>
                </a:solidFill>
                <a:latin typeface="Garamond" panose="02020404030301010803" pitchFamily="18" charset="0"/>
              </a:rPr>
              <a:t>enhances the </a:t>
            </a:r>
            <a:r>
              <a:rPr lang="en-US" b="1" dirty="0">
                <a:solidFill>
                  <a:schemeClr val="tx1"/>
                </a:solidFill>
                <a:latin typeface="Garamond" panose="02020404030301010803" pitchFamily="18" charset="0"/>
              </a:rPr>
              <a:t>credibility and recognition </a:t>
            </a:r>
            <a:r>
              <a:rPr lang="en-US" dirty="0">
                <a:solidFill>
                  <a:schemeClr val="tx1"/>
                </a:solidFill>
                <a:latin typeface="Garamond" panose="02020404030301010803" pitchFamily="18" charset="0"/>
              </a:rPr>
              <a:t>by other healthcare professionals and the public</a:t>
            </a:r>
          </a:p>
          <a:p>
            <a:pPr lvl="1"/>
            <a:r>
              <a:rPr lang="en-US" dirty="0">
                <a:solidFill>
                  <a:schemeClr val="tx1"/>
                </a:solidFill>
                <a:latin typeface="Garamond" panose="02020404030301010803" pitchFamily="18" charset="0"/>
              </a:rPr>
              <a:t>promotes agreement within the profession on the </a:t>
            </a:r>
            <a:r>
              <a:rPr lang="en-US" b="1" dirty="0">
                <a:solidFill>
                  <a:schemeClr val="tx1"/>
                </a:solidFill>
                <a:latin typeface="Garamond" panose="02020404030301010803" pitchFamily="18" charset="0"/>
              </a:rPr>
              <a:t>standards for entry-level competency</a:t>
            </a:r>
          </a:p>
          <a:p>
            <a:pPr lvl="1"/>
            <a:r>
              <a:rPr lang="en-US" dirty="0">
                <a:solidFill>
                  <a:schemeClr val="tx1"/>
                </a:solidFill>
                <a:latin typeface="Garamond" panose="02020404030301010803" pitchFamily="18" charset="0"/>
              </a:rPr>
              <a:t>cultivates sense of </a:t>
            </a:r>
            <a:r>
              <a:rPr lang="en-US" b="1" dirty="0">
                <a:solidFill>
                  <a:schemeClr val="tx1"/>
                </a:solidFill>
                <a:latin typeface="Garamond" panose="02020404030301010803" pitchFamily="18" charset="0"/>
              </a:rPr>
              <a:t>personal achievement</a:t>
            </a:r>
          </a:p>
          <a:p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034689" y="5581198"/>
            <a:ext cx="1969179" cy="865707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539196" y="4979829"/>
            <a:ext cx="1969179" cy="13107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38263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Purpose of Tester Certification Program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23A945-5831-1E47-AD51-85BDE708E25C}" type="slidenum">
              <a:rPr lang="en-US" smtClean="0"/>
              <a:t>5</a:t>
            </a:fld>
            <a:endParaRPr lang="en-US"/>
          </a:p>
        </p:txBody>
      </p:sp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297693746"/>
              </p:ext>
            </p:extLst>
          </p:nvPr>
        </p:nvGraphicFramePr>
        <p:xfrm>
          <a:off x="1123406" y="1810657"/>
          <a:ext cx="9457754" cy="454569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93926319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2613"/>
            <a:ext cx="12191999" cy="667250"/>
          </a:xfrm>
          <a:prstGeom prst="rect">
            <a:avLst/>
          </a:prstGeom>
          <a:solidFill>
            <a:srgbClr val="1F497D"/>
          </a:solidFill>
        </p:spPr>
        <p:txBody>
          <a:bodyPr vert="horz" lIns="91440" tIns="45720" rIns="91440" bIns="45720" rtlCol="0" anchor="ctr">
            <a:noAutofit/>
          </a:bodyPr>
          <a:lstStyle>
            <a:defPPr>
              <a:defRPr lang="en-US"/>
            </a:defPPr>
            <a:lvl1pPr marR="0" lvl="0" indent="0" algn="ctr" fontAlgn="auto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4000" b="0" i="0" u="none" strike="noStrike" cap="none" spc="0" normalizeH="0" baseline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Garamond" panose="02020404030301010803" pitchFamily="18" charset="0"/>
                <a:ea typeface="+mj-ea"/>
                <a:cs typeface="+mj-cs"/>
              </a:defRPr>
            </a:lvl1pPr>
          </a:lstStyle>
          <a:p>
            <a:pPr/>
            <a:r>
              <a:rPr lang="en-US" sz="4400" dirty="0"/>
              <a:t>Overview of National HIV Certification Program</a:t>
            </a:r>
          </a:p>
        </p:txBody>
      </p:sp>
      <p:grpSp>
        <p:nvGrpSpPr>
          <p:cNvPr id="33" name="Group 32"/>
          <p:cNvGrpSpPr/>
          <p:nvPr/>
        </p:nvGrpSpPr>
        <p:grpSpPr>
          <a:xfrm>
            <a:off x="340270" y="773793"/>
            <a:ext cx="11580572" cy="5969225"/>
            <a:chOff x="340270" y="773793"/>
            <a:chExt cx="11580572" cy="5969225"/>
          </a:xfrm>
        </p:grpSpPr>
        <p:grpSp>
          <p:nvGrpSpPr>
            <p:cNvPr id="23" name="Group 22"/>
            <p:cNvGrpSpPr/>
            <p:nvPr/>
          </p:nvGrpSpPr>
          <p:grpSpPr>
            <a:xfrm>
              <a:off x="4376695" y="4985183"/>
              <a:ext cx="2704563" cy="619090"/>
              <a:chOff x="8178085" y="5370490"/>
              <a:chExt cx="2253804" cy="1146220"/>
            </a:xfrm>
          </p:grpSpPr>
          <p:cxnSp>
            <p:nvCxnSpPr>
              <p:cNvPr id="15" name="Straight Connector 14"/>
              <p:cNvCxnSpPr/>
              <p:nvPr/>
            </p:nvCxnSpPr>
            <p:spPr>
              <a:xfrm flipH="1">
                <a:off x="8178085" y="5370490"/>
                <a:ext cx="1" cy="759854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7" name="Straight Connector 16"/>
              <p:cNvCxnSpPr/>
              <p:nvPr/>
            </p:nvCxnSpPr>
            <p:spPr>
              <a:xfrm flipH="1">
                <a:off x="10431888" y="5383369"/>
                <a:ext cx="1" cy="759854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9" name="Straight Connector 18"/>
              <p:cNvCxnSpPr/>
              <p:nvPr/>
            </p:nvCxnSpPr>
            <p:spPr>
              <a:xfrm>
                <a:off x="8178085" y="6130344"/>
                <a:ext cx="2253803" cy="0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1" name="Straight Connector 20"/>
              <p:cNvCxnSpPr/>
              <p:nvPr/>
            </p:nvCxnSpPr>
            <p:spPr>
              <a:xfrm flipH="1">
                <a:off x="9304986" y="6136783"/>
                <a:ext cx="1" cy="379927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grpSp>
          <p:nvGrpSpPr>
            <p:cNvPr id="3" name="Group 2"/>
            <p:cNvGrpSpPr/>
            <p:nvPr/>
          </p:nvGrpSpPr>
          <p:grpSpPr>
            <a:xfrm>
              <a:off x="340270" y="773793"/>
              <a:ext cx="11580572" cy="5969225"/>
              <a:chOff x="340270" y="773793"/>
              <a:chExt cx="11580572" cy="5969225"/>
            </a:xfrm>
          </p:grpSpPr>
          <p:sp>
            <p:nvSpPr>
              <p:cNvPr id="9" name="Freeform 8"/>
              <p:cNvSpPr/>
              <p:nvPr/>
            </p:nvSpPr>
            <p:spPr>
              <a:xfrm>
                <a:off x="8429721" y="3150363"/>
                <a:ext cx="243403" cy="1222603"/>
              </a:xfrm>
              <a:custGeom>
                <a:avLst/>
                <a:gdLst/>
                <a:ahLst/>
                <a:cxnLst/>
                <a:rect l="0" t="0" r="0" b="0"/>
                <a:pathLst>
                  <a:path>
                    <a:moveTo>
                      <a:pt x="0" y="0"/>
                    </a:moveTo>
                    <a:lnTo>
                      <a:pt x="0" y="1222603"/>
                    </a:lnTo>
                    <a:lnTo>
                      <a:pt x="243403" y="1222603"/>
                    </a:lnTo>
                  </a:path>
                </a:pathLst>
              </a:custGeom>
              <a:noFill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>
                  <a:hueOff val="0"/>
                  <a:satOff val="0"/>
                  <a:lumOff val="0"/>
                  <a:alphaOff val="0"/>
                </a:schemeClr>
              </a:fontRef>
            </p:style>
          </p:sp>
          <p:sp>
            <p:nvSpPr>
              <p:cNvPr id="10" name="Freeform 9"/>
              <p:cNvSpPr/>
              <p:nvPr/>
            </p:nvSpPr>
            <p:spPr>
              <a:xfrm>
                <a:off x="8186317" y="3150363"/>
                <a:ext cx="243403" cy="1222597"/>
              </a:xfrm>
              <a:custGeom>
                <a:avLst/>
                <a:gdLst/>
                <a:ahLst/>
                <a:cxnLst/>
                <a:rect l="0" t="0" r="0" b="0"/>
                <a:pathLst>
                  <a:path>
                    <a:moveTo>
                      <a:pt x="243403" y="0"/>
                    </a:moveTo>
                    <a:lnTo>
                      <a:pt x="243403" y="1222597"/>
                    </a:lnTo>
                    <a:lnTo>
                      <a:pt x="0" y="1222597"/>
                    </a:lnTo>
                  </a:path>
                </a:pathLst>
              </a:custGeom>
              <a:noFill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>
                  <a:hueOff val="0"/>
                  <a:satOff val="0"/>
                  <a:lumOff val="0"/>
                  <a:alphaOff val="0"/>
                </a:schemeClr>
              </a:fontRef>
            </p:style>
          </p:sp>
          <p:sp>
            <p:nvSpPr>
              <p:cNvPr id="11" name="Freeform 10"/>
              <p:cNvSpPr/>
              <p:nvPr/>
            </p:nvSpPr>
            <p:spPr>
              <a:xfrm>
                <a:off x="5624788" y="1932856"/>
                <a:ext cx="1645869" cy="637975"/>
              </a:xfrm>
              <a:custGeom>
                <a:avLst/>
                <a:gdLst/>
                <a:ahLst/>
                <a:cxnLst/>
                <a:rect l="0" t="0" r="0" b="0"/>
                <a:pathLst>
                  <a:path>
                    <a:moveTo>
                      <a:pt x="0" y="0"/>
                    </a:moveTo>
                    <a:lnTo>
                      <a:pt x="0" y="637975"/>
                    </a:lnTo>
                    <a:lnTo>
                      <a:pt x="1645869" y="637975"/>
                    </a:lnTo>
                  </a:path>
                </a:pathLst>
              </a:custGeom>
              <a:noFill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>
                  <a:hueOff val="0"/>
                  <a:satOff val="0"/>
                  <a:lumOff val="0"/>
                  <a:alphaOff val="0"/>
                </a:schemeClr>
              </a:fontRef>
            </p:style>
          </p:sp>
          <p:sp>
            <p:nvSpPr>
              <p:cNvPr id="12" name="Freeform 11"/>
              <p:cNvSpPr/>
              <p:nvPr/>
            </p:nvSpPr>
            <p:spPr>
              <a:xfrm>
                <a:off x="2928041" y="3150363"/>
                <a:ext cx="217162" cy="1231017"/>
              </a:xfrm>
              <a:custGeom>
                <a:avLst/>
                <a:gdLst/>
                <a:ahLst/>
                <a:cxnLst/>
                <a:rect l="0" t="0" r="0" b="0"/>
                <a:pathLst>
                  <a:path>
                    <a:moveTo>
                      <a:pt x="0" y="0"/>
                    </a:moveTo>
                    <a:lnTo>
                      <a:pt x="0" y="1231017"/>
                    </a:lnTo>
                    <a:lnTo>
                      <a:pt x="217162" y="1231017"/>
                    </a:lnTo>
                  </a:path>
                </a:pathLst>
              </a:custGeom>
              <a:noFill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>
                  <a:hueOff val="0"/>
                  <a:satOff val="0"/>
                  <a:lumOff val="0"/>
                  <a:alphaOff val="0"/>
                </a:schemeClr>
              </a:fontRef>
            </p:style>
          </p:sp>
          <p:sp>
            <p:nvSpPr>
              <p:cNvPr id="13" name="Freeform 12"/>
              <p:cNvSpPr/>
              <p:nvPr/>
            </p:nvSpPr>
            <p:spPr>
              <a:xfrm>
                <a:off x="2658397" y="3150363"/>
                <a:ext cx="269644" cy="1237358"/>
              </a:xfrm>
              <a:custGeom>
                <a:avLst/>
                <a:gdLst/>
                <a:ahLst/>
                <a:cxnLst/>
                <a:rect l="0" t="0" r="0" b="0"/>
                <a:pathLst>
                  <a:path>
                    <a:moveTo>
                      <a:pt x="269644" y="0"/>
                    </a:moveTo>
                    <a:lnTo>
                      <a:pt x="269644" y="1237358"/>
                    </a:lnTo>
                    <a:lnTo>
                      <a:pt x="0" y="1237358"/>
                    </a:lnTo>
                  </a:path>
                </a:pathLst>
              </a:custGeom>
              <a:noFill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>
                  <a:hueOff val="0"/>
                  <a:satOff val="0"/>
                  <a:lumOff val="0"/>
                  <a:alphaOff val="0"/>
                </a:schemeClr>
              </a:fontRef>
            </p:style>
          </p:sp>
          <p:sp>
            <p:nvSpPr>
              <p:cNvPr id="14" name="Freeform 13"/>
              <p:cNvSpPr/>
              <p:nvPr/>
            </p:nvSpPr>
            <p:spPr>
              <a:xfrm>
                <a:off x="4087105" y="1932856"/>
                <a:ext cx="1537682" cy="637975"/>
              </a:xfrm>
              <a:custGeom>
                <a:avLst/>
                <a:gdLst/>
                <a:ahLst/>
                <a:cxnLst/>
                <a:rect l="0" t="0" r="0" b="0"/>
                <a:pathLst>
                  <a:path>
                    <a:moveTo>
                      <a:pt x="1537682" y="0"/>
                    </a:moveTo>
                    <a:lnTo>
                      <a:pt x="1537682" y="637975"/>
                    </a:lnTo>
                    <a:lnTo>
                      <a:pt x="0" y="637975"/>
                    </a:lnTo>
                  </a:path>
                </a:pathLst>
              </a:custGeom>
              <a:noFill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>
                  <a:hueOff val="0"/>
                  <a:satOff val="0"/>
                  <a:lumOff val="0"/>
                  <a:alphaOff val="0"/>
                </a:schemeClr>
              </a:fontRef>
            </p:style>
          </p:sp>
          <p:sp>
            <p:nvSpPr>
              <p:cNvPr id="20" name="Freeform 19"/>
              <p:cNvSpPr/>
              <p:nvPr/>
            </p:nvSpPr>
            <p:spPr>
              <a:xfrm>
                <a:off x="4465724" y="773793"/>
                <a:ext cx="2318126" cy="1159063"/>
              </a:xfrm>
              <a:custGeom>
                <a:avLst/>
                <a:gdLst>
                  <a:gd name="connsiteX0" fmla="*/ 0 w 2318126"/>
                  <a:gd name="connsiteY0" fmla="*/ 0 h 1159063"/>
                  <a:gd name="connsiteX1" fmla="*/ 2318126 w 2318126"/>
                  <a:gd name="connsiteY1" fmla="*/ 0 h 1159063"/>
                  <a:gd name="connsiteX2" fmla="*/ 2318126 w 2318126"/>
                  <a:gd name="connsiteY2" fmla="*/ 1159063 h 1159063"/>
                  <a:gd name="connsiteX3" fmla="*/ 0 w 2318126"/>
                  <a:gd name="connsiteY3" fmla="*/ 1159063 h 1159063"/>
                  <a:gd name="connsiteX4" fmla="*/ 0 w 2318126"/>
                  <a:gd name="connsiteY4" fmla="*/ 0 h 11590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318126" h="1159063">
                    <a:moveTo>
                      <a:pt x="0" y="0"/>
                    </a:moveTo>
                    <a:lnTo>
                      <a:pt x="2318126" y="0"/>
                    </a:lnTo>
                    <a:lnTo>
                      <a:pt x="2318126" y="1159063"/>
                    </a:lnTo>
                    <a:lnTo>
                      <a:pt x="0" y="115906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tx1"/>
              </a:solidFill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rgbClr r="0" g="0" b="0"/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spcFirstLastPara="0" vert="horz" wrap="square" lIns="10160" tIns="10160" rIns="10160" bIns="10160" numCol="1" spcCol="1270" anchor="ctr" anchorCtr="0">
                <a:noAutofit/>
              </a:bodyPr>
              <a:lstStyle/>
              <a:p>
                <a:pPr marL="0" marR="0" lvl="0" indent="0" algn="ctr" defTabSz="711200" rtl="0" eaLnBrk="1" fontAlgn="auto" latinLnBrk="0" hangingPunct="1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National Certification Program (MOH)</a:t>
                </a:r>
              </a:p>
            </p:txBody>
          </p:sp>
          <p:sp>
            <p:nvSpPr>
              <p:cNvPr id="22" name="Freeform 21"/>
              <p:cNvSpPr/>
              <p:nvPr/>
            </p:nvSpPr>
            <p:spPr>
              <a:xfrm>
                <a:off x="1768978" y="1991299"/>
                <a:ext cx="2318126" cy="1159063"/>
              </a:xfrm>
              <a:custGeom>
                <a:avLst/>
                <a:gdLst>
                  <a:gd name="connsiteX0" fmla="*/ 0 w 10000"/>
                  <a:gd name="connsiteY0" fmla="*/ 5000 h 10000"/>
                  <a:gd name="connsiteX1" fmla="*/ 5000 w 10000"/>
                  <a:gd name="connsiteY1" fmla="*/ 0 h 10000"/>
                  <a:gd name="connsiteX2" fmla="*/ 10000 w 10000"/>
                  <a:gd name="connsiteY2" fmla="*/ 5000 h 10000"/>
                  <a:gd name="connsiteX3" fmla="*/ 5000 w 10000"/>
                  <a:gd name="connsiteY3" fmla="*/ 10000 h 10000"/>
                  <a:gd name="connsiteX4" fmla="*/ 0 w 10000"/>
                  <a:gd name="connsiteY4" fmla="*/ 5000 h 10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0000" h="10000">
                    <a:moveTo>
                      <a:pt x="0" y="5000"/>
                    </a:moveTo>
                    <a:lnTo>
                      <a:pt x="5000" y="0"/>
                    </a:lnTo>
                    <a:lnTo>
                      <a:pt x="10000" y="5000"/>
                    </a:lnTo>
                    <a:lnTo>
                      <a:pt x="5000" y="10000"/>
                    </a:lnTo>
                    <a:lnTo>
                      <a:pt x="0" y="5000"/>
                    </a:ln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rgbClr r="0" g="0" b="0"/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spcFirstLastPara="0" vert="horz" wrap="square" lIns="589692" tIns="299926" rIns="589691" bIns="299926" numCol="1" spcCol="1270" anchor="ctr" anchorCtr="0">
                <a:noAutofit/>
              </a:bodyPr>
              <a:lstStyle/>
              <a:p>
                <a:pPr marL="0" marR="0" lvl="0" indent="0" algn="ctr" defTabSz="711200" rtl="0" eaLnBrk="1" fontAlgn="auto" latinLnBrk="0" hangingPunct="1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Site certification program</a:t>
                </a:r>
              </a:p>
            </p:txBody>
          </p:sp>
          <p:sp>
            <p:nvSpPr>
              <p:cNvPr id="26" name="Freeform 25"/>
              <p:cNvSpPr/>
              <p:nvPr/>
            </p:nvSpPr>
            <p:spPr>
              <a:xfrm>
                <a:off x="340270" y="3609955"/>
                <a:ext cx="2318126" cy="1555532"/>
              </a:xfrm>
              <a:custGeom>
                <a:avLst/>
                <a:gdLst>
                  <a:gd name="connsiteX0" fmla="*/ 0 w 2318126"/>
                  <a:gd name="connsiteY0" fmla="*/ 259261 h 1555532"/>
                  <a:gd name="connsiteX1" fmla="*/ 259261 w 2318126"/>
                  <a:gd name="connsiteY1" fmla="*/ 0 h 1555532"/>
                  <a:gd name="connsiteX2" fmla="*/ 2058865 w 2318126"/>
                  <a:gd name="connsiteY2" fmla="*/ 0 h 1555532"/>
                  <a:gd name="connsiteX3" fmla="*/ 2318126 w 2318126"/>
                  <a:gd name="connsiteY3" fmla="*/ 259261 h 1555532"/>
                  <a:gd name="connsiteX4" fmla="*/ 2318126 w 2318126"/>
                  <a:gd name="connsiteY4" fmla="*/ 1296271 h 1555532"/>
                  <a:gd name="connsiteX5" fmla="*/ 2058865 w 2318126"/>
                  <a:gd name="connsiteY5" fmla="*/ 1555532 h 1555532"/>
                  <a:gd name="connsiteX6" fmla="*/ 259261 w 2318126"/>
                  <a:gd name="connsiteY6" fmla="*/ 1555532 h 1555532"/>
                  <a:gd name="connsiteX7" fmla="*/ 0 w 2318126"/>
                  <a:gd name="connsiteY7" fmla="*/ 1296271 h 1555532"/>
                  <a:gd name="connsiteX8" fmla="*/ 0 w 2318126"/>
                  <a:gd name="connsiteY8" fmla="*/ 259261 h 15555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318126" h="1555532">
                    <a:moveTo>
                      <a:pt x="0" y="259261"/>
                    </a:moveTo>
                    <a:cubicBezTo>
                      <a:pt x="0" y="116075"/>
                      <a:pt x="116075" y="0"/>
                      <a:pt x="259261" y="0"/>
                    </a:cubicBezTo>
                    <a:lnTo>
                      <a:pt x="2058865" y="0"/>
                    </a:lnTo>
                    <a:cubicBezTo>
                      <a:pt x="2202051" y="0"/>
                      <a:pt x="2318126" y="116075"/>
                      <a:pt x="2318126" y="259261"/>
                    </a:cubicBezTo>
                    <a:lnTo>
                      <a:pt x="2318126" y="1296271"/>
                    </a:lnTo>
                    <a:cubicBezTo>
                      <a:pt x="2318126" y="1439457"/>
                      <a:pt x="2202051" y="1555532"/>
                      <a:pt x="2058865" y="1555532"/>
                    </a:cubicBezTo>
                    <a:lnTo>
                      <a:pt x="259261" y="1555532"/>
                    </a:lnTo>
                    <a:cubicBezTo>
                      <a:pt x="116075" y="1555532"/>
                      <a:pt x="0" y="1439457"/>
                      <a:pt x="0" y="1296271"/>
                    </a:cubicBezTo>
                    <a:lnTo>
                      <a:pt x="0" y="259261"/>
                    </a:ln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rgbClr r="0" g="0" b="0"/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spcFirstLastPara="0" vert="horz" wrap="square" lIns="86095" tIns="86095" rIns="86095" bIns="86095" numCol="1" spcCol="1270" anchor="ctr" anchorCtr="0">
                <a:noAutofit/>
              </a:bodyPr>
              <a:lstStyle/>
              <a:p>
                <a:pPr marL="0" marR="0" lvl="0" indent="0" algn="ctr" defTabSz="711200" rtl="0" eaLnBrk="1" fontAlgn="auto" latinLnBrk="0" hangingPunct="1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6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Site Audit Tools</a:t>
                </a:r>
              </a:p>
              <a:p>
                <a:pPr marL="0" marR="0" lvl="0" indent="0" algn="ctr" defTabSz="711200" rtl="0" eaLnBrk="1" fontAlgn="auto" latinLnBrk="0" hangingPunct="1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6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● </a:t>
                </a:r>
                <a:r>
                  <a:rPr kumimoji="0" lang="en-US" sz="1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SPT-RT checklist</a:t>
                </a:r>
              </a:p>
              <a:p>
                <a:pPr marL="0" marR="0" lvl="0" indent="0" algn="ctr" defTabSz="711200" rtl="0" eaLnBrk="1" fontAlgn="auto" latinLnBrk="0" hangingPunct="1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(Paper &amp; Tablet-ODK Collect)</a:t>
                </a:r>
              </a:p>
            </p:txBody>
          </p:sp>
          <p:sp>
            <p:nvSpPr>
              <p:cNvPr id="27" name="Freeform 26"/>
              <p:cNvSpPr/>
              <p:nvPr/>
            </p:nvSpPr>
            <p:spPr>
              <a:xfrm>
                <a:off x="3145203" y="3609955"/>
                <a:ext cx="2318126" cy="1542852"/>
              </a:xfrm>
              <a:custGeom>
                <a:avLst/>
                <a:gdLst>
                  <a:gd name="connsiteX0" fmla="*/ 0 w 2318126"/>
                  <a:gd name="connsiteY0" fmla="*/ 257147 h 1542852"/>
                  <a:gd name="connsiteX1" fmla="*/ 257147 w 2318126"/>
                  <a:gd name="connsiteY1" fmla="*/ 0 h 1542852"/>
                  <a:gd name="connsiteX2" fmla="*/ 2060979 w 2318126"/>
                  <a:gd name="connsiteY2" fmla="*/ 0 h 1542852"/>
                  <a:gd name="connsiteX3" fmla="*/ 2318126 w 2318126"/>
                  <a:gd name="connsiteY3" fmla="*/ 257147 h 1542852"/>
                  <a:gd name="connsiteX4" fmla="*/ 2318126 w 2318126"/>
                  <a:gd name="connsiteY4" fmla="*/ 1285705 h 1542852"/>
                  <a:gd name="connsiteX5" fmla="*/ 2060979 w 2318126"/>
                  <a:gd name="connsiteY5" fmla="*/ 1542852 h 1542852"/>
                  <a:gd name="connsiteX6" fmla="*/ 257147 w 2318126"/>
                  <a:gd name="connsiteY6" fmla="*/ 1542852 h 1542852"/>
                  <a:gd name="connsiteX7" fmla="*/ 0 w 2318126"/>
                  <a:gd name="connsiteY7" fmla="*/ 1285705 h 1542852"/>
                  <a:gd name="connsiteX8" fmla="*/ 0 w 2318126"/>
                  <a:gd name="connsiteY8" fmla="*/ 257147 h 15428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318126" h="1542852">
                    <a:moveTo>
                      <a:pt x="0" y="257147"/>
                    </a:moveTo>
                    <a:cubicBezTo>
                      <a:pt x="0" y="115129"/>
                      <a:pt x="115129" y="0"/>
                      <a:pt x="257147" y="0"/>
                    </a:cubicBezTo>
                    <a:lnTo>
                      <a:pt x="2060979" y="0"/>
                    </a:lnTo>
                    <a:cubicBezTo>
                      <a:pt x="2202997" y="0"/>
                      <a:pt x="2318126" y="115129"/>
                      <a:pt x="2318126" y="257147"/>
                    </a:cubicBezTo>
                    <a:lnTo>
                      <a:pt x="2318126" y="1285705"/>
                    </a:lnTo>
                    <a:cubicBezTo>
                      <a:pt x="2318126" y="1427723"/>
                      <a:pt x="2202997" y="1542852"/>
                      <a:pt x="2060979" y="1542852"/>
                    </a:cubicBezTo>
                    <a:lnTo>
                      <a:pt x="257147" y="1542852"/>
                    </a:lnTo>
                    <a:cubicBezTo>
                      <a:pt x="115129" y="1542852"/>
                      <a:pt x="0" y="1427723"/>
                      <a:pt x="0" y="1285705"/>
                    </a:cubicBezTo>
                    <a:lnTo>
                      <a:pt x="0" y="257147"/>
                    </a:ln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rgbClr r="0" g="0" b="0"/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spcFirstLastPara="0" vert="horz" wrap="square" lIns="85476" tIns="85476" rIns="85476" bIns="85476" numCol="1" spcCol="1270" anchor="ctr" anchorCtr="0">
                <a:noAutofit/>
              </a:bodyPr>
              <a:lstStyle/>
              <a:p>
                <a:pPr marL="0" marR="0" lvl="0" indent="0" algn="ctr" defTabSz="711200" rtl="0" eaLnBrk="1" fontAlgn="auto" latinLnBrk="0" hangingPunct="1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6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Site Data Management Tool </a:t>
                </a:r>
              </a:p>
              <a:p>
                <a:pPr marL="0" marR="0" lvl="0" indent="0" algn="ctr" defTabSz="711200" rtl="0" eaLnBrk="1" fontAlgn="auto" latinLnBrk="0" hangingPunct="1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● </a:t>
                </a:r>
                <a:r>
                  <a:rPr kumimoji="0" lang="en-US" sz="1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ODK Aggregate</a:t>
                </a:r>
              </a:p>
            </p:txBody>
          </p:sp>
          <p:sp>
            <p:nvSpPr>
              <p:cNvPr id="28" name="Freeform 27"/>
              <p:cNvSpPr/>
              <p:nvPr/>
            </p:nvSpPr>
            <p:spPr>
              <a:xfrm>
                <a:off x="7270657" y="1991299"/>
                <a:ext cx="2318126" cy="1159063"/>
              </a:xfrm>
              <a:custGeom>
                <a:avLst/>
                <a:gdLst>
                  <a:gd name="connsiteX0" fmla="*/ 0 w 10000"/>
                  <a:gd name="connsiteY0" fmla="*/ 5000 h 10000"/>
                  <a:gd name="connsiteX1" fmla="*/ 5000 w 10000"/>
                  <a:gd name="connsiteY1" fmla="*/ 0 h 10000"/>
                  <a:gd name="connsiteX2" fmla="*/ 10000 w 10000"/>
                  <a:gd name="connsiteY2" fmla="*/ 5000 h 10000"/>
                  <a:gd name="connsiteX3" fmla="*/ 5000 w 10000"/>
                  <a:gd name="connsiteY3" fmla="*/ 10000 h 10000"/>
                  <a:gd name="connsiteX4" fmla="*/ 0 w 10000"/>
                  <a:gd name="connsiteY4" fmla="*/ 5000 h 10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0000" h="10000">
                    <a:moveTo>
                      <a:pt x="0" y="5000"/>
                    </a:moveTo>
                    <a:lnTo>
                      <a:pt x="5000" y="0"/>
                    </a:lnTo>
                    <a:lnTo>
                      <a:pt x="10000" y="5000"/>
                    </a:lnTo>
                    <a:lnTo>
                      <a:pt x="5000" y="10000"/>
                    </a:lnTo>
                    <a:lnTo>
                      <a:pt x="0" y="5000"/>
                    </a:lnTo>
                    <a:close/>
                  </a:path>
                </a:pathLst>
              </a:custGeom>
            </p:spPr>
            <p:style>
              <a:lnRef idx="1">
                <a:schemeClr val="accent5"/>
              </a:lnRef>
              <a:fillRef idx="3">
                <a:schemeClr val="accent5"/>
              </a:fillRef>
              <a:effectRef idx="2">
                <a:schemeClr val="accent5"/>
              </a:effectRef>
              <a:fontRef idx="minor">
                <a:schemeClr val="lt1"/>
              </a:fontRef>
            </p:style>
            <p:txBody>
              <a:bodyPr spcFirstLastPara="0" vert="horz" wrap="square" lIns="589692" tIns="299926" rIns="589691" bIns="299926" numCol="1" spcCol="1270" anchor="ctr" anchorCtr="0">
                <a:noAutofit/>
              </a:bodyPr>
              <a:lstStyle/>
              <a:p>
                <a:pPr marL="0" marR="0" lvl="0" indent="0" algn="ctr" defTabSz="711200" rtl="0" eaLnBrk="1" fontAlgn="auto" latinLnBrk="0" hangingPunct="1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Tester certification program</a:t>
                </a:r>
              </a:p>
            </p:txBody>
          </p:sp>
          <p:sp>
            <p:nvSpPr>
              <p:cNvPr id="29" name="Freeform 28"/>
              <p:cNvSpPr/>
              <p:nvPr/>
            </p:nvSpPr>
            <p:spPr>
              <a:xfrm>
                <a:off x="5868191" y="3609955"/>
                <a:ext cx="2318126" cy="1526011"/>
              </a:xfrm>
              <a:custGeom>
                <a:avLst/>
                <a:gdLst>
                  <a:gd name="connsiteX0" fmla="*/ 0 w 2318126"/>
                  <a:gd name="connsiteY0" fmla="*/ 254340 h 1526011"/>
                  <a:gd name="connsiteX1" fmla="*/ 254340 w 2318126"/>
                  <a:gd name="connsiteY1" fmla="*/ 0 h 1526011"/>
                  <a:gd name="connsiteX2" fmla="*/ 2063786 w 2318126"/>
                  <a:gd name="connsiteY2" fmla="*/ 0 h 1526011"/>
                  <a:gd name="connsiteX3" fmla="*/ 2318126 w 2318126"/>
                  <a:gd name="connsiteY3" fmla="*/ 254340 h 1526011"/>
                  <a:gd name="connsiteX4" fmla="*/ 2318126 w 2318126"/>
                  <a:gd name="connsiteY4" fmla="*/ 1271671 h 1526011"/>
                  <a:gd name="connsiteX5" fmla="*/ 2063786 w 2318126"/>
                  <a:gd name="connsiteY5" fmla="*/ 1526011 h 1526011"/>
                  <a:gd name="connsiteX6" fmla="*/ 254340 w 2318126"/>
                  <a:gd name="connsiteY6" fmla="*/ 1526011 h 1526011"/>
                  <a:gd name="connsiteX7" fmla="*/ 0 w 2318126"/>
                  <a:gd name="connsiteY7" fmla="*/ 1271671 h 1526011"/>
                  <a:gd name="connsiteX8" fmla="*/ 0 w 2318126"/>
                  <a:gd name="connsiteY8" fmla="*/ 254340 h 15260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318126" h="1526011">
                    <a:moveTo>
                      <a:pt x="0" y="254340"/>
                    </a:moveTo>
                    <a:cubicBezTo>
                      <a:pt x="0" y="113872"/>
                      <a:pt x="113872" y="0"/>
                      <a:pt x="254340" y="0"/>
                    </a:cubicBezTo>
                    <a:lnTo>
                      <a:pt x="2063786" y="0"/>
                    </a:lnTo>
                    <a:cubicBezTo>
                      <a:pt x="2204254" y="0"/>
                      <a:pt x="2318126" y="113872"/>
                      <a:pt x="2318126" y="254340"/>
                    </a:cubicBezTo>
                    <a:lnTo>
                      <a:pt x="2318126" y="1271671"/>
                    </a:lnTo>
                    <a:cubicBezTo>
                      <a:pt x="2318126" y="1412139"/>
                      <a:pt x="2204254" y="1526011"/>
                      <a:pt x="2063786" y="1526011"/>
                    </a:cubicBezTo>
                    <a:lnTo>
                      <a:pt x="254340" y="1526011"/>
                    </a:lnTo>
                    <a:cubicBezTo>
                      <a:pt x="113872" y="1526011"/>
                      <a:pt x="0" y="1412139"/>
                      <a:pt x="0" y="1271671"/>
                    </a:cubicBezTo>
                    <a:lnTo>
                      <a:pt x="0" y="254340"/>
                    </a:lnTo>
                    <a:close/>
                  </a:path>
                </a:pathLst>
              </a:custGeom>
            </p:spPr>
            <p:style>
              <a:lnRef idx="1">
                <a:schemeClr val="accent5"/>
              </a:lnRef>
              <a:fillRef idx="3">
                <a:schemeClr val="accent5"/>
              </a:fillRef>
              <a:effectRef idx="2">
                <a:schemeClr val="accent5"/>
              </a:effectRef>
              <a:fontRef idx="minor">
                <a:schemeClr val="lt1"/>
              </a:fontRef>
            </p:style>
            <p:txBody>
              <a:bodyPr spcFirstLastPara="0" vert="horz" wrap="square" lIns="84654" tIns="84654" rIns="84654" bIns="84654" numCol="1" spcCol="1270" anchor="ctr" anchorCtr="0">
                <a:noAutofit/>
              </a:bodyPr>
              <a:lstStyle/>
              <a:p>
                <a:pPr marL="0" marR="0" lvl="0" indent="0" algn="ctr" defTabSz="711200" rtl="0" eaLnBrk="1" fontAlgn="auto" latinLnBrk="0" hangingPunct="1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6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Competency Data Management Tool</a:t>
                </a:r>
              </a:p>
              <a:p>
                <a:pPr marL="285750" marR="0" lvl="0" indent="-285750" algn="ctr" defTabSz="711200" rtl="0" eaLnBrk="1" fontAlgn="auto" latinLnBrk="0" hangingPunct="1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ClrTx/>
                  <a:buSzTx/>
                  <a:buFont typeface="Arial" panose="020B0604020202020204" pitchFamily="34" charset="0"/>
                  <a:buChar char="•"/>
                  <a:tabLst/>
                  <a:defRPr/>
                </a:pPr>
                <a:r>
                  <a:rPr kumimoji="0" lang="en-US" sz="1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Excel spreadsheet</a:t>
                </a:r>
              </a:p>
              <a:p>
                <a:pPr marL="285750" marR="0" lvl="0" indent="-285750" algn="ctr" defTabSz="711200" rtl="0" eaLnBrk="1" fontAlgn="auto" latinLnBrk="0" hangingPunct="1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ClrTx/>
                  <a:buSzTx/>
                  <a:buFont typeface="Arial" panose="020B0604020202020204" pitchFamily="34" charset="0"/>
                  <a:buChar char="•"/>
                  <a:tabLst/>
                  <a:defRPr/>
                </a:pPr>
                <a:r>
                  <a:rPr kumimoji="0" lang="en-US" sz="1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Tester Certification Dashboard</a:t>
                </a:r>
              </a:p>
            </p:txBody>
          </p:sp>
          <p:sp>
            <p:nvSpPr>
              <p:cNvPr id="30" name="Freeform 29"/>
              <p:cNvSpPr/>
              <p:nvPr/>
            </p:nvSpPr>
            <p:spPr>
              <a:xfrm>
                <a:off x="8673124" y="3609955"/>
                <a:ext cx="3247718" cy="1526022"/>
              </a:xfrm>
              <a:custGeom>
                <a:avLst/>
                <a:gdLst>
                  <a:gd name="connsiteX0" fmla="*/ 0 w 3247718"/>
                  <a:gd name="connsiteY0" fmla="*/ 254342 h 1526022"/>
                  <a:gd name="connsiteX1" fmla="*/ 254342 w 3247718"/>
                  <a:gd name="connsiteY1" fmla="*/ 0 h 1526022"/>
                  <a:gd name="connsiteX2" fmla="*/ 2993376 w 3247718"/>
                  <a:gd name="connsiteY2" fmla="*/ 0 h 1526022"/>
                  <a:gd name="connsiteX3" fmla="*/ 3247718 w 3247718"/>
                  <a:gd name="connsiteY3" fmla="*/ 254342 h 1526022"/>
                  <a:gd name="connsiteX4" fmla="*/ 3247718 w 3247718"/>
                  <a:gd name="connsiteY4" fmla="*/ 1271680 h 1526022"/>
                  <a:gd name="connsiteX5" fmla="*/ 2993376 w 3247718"/>
                  <a:gd name="connsiteY5" fmla="*/ 1526022 h 1526022"/>
                  <a:gd name="connsiteX6" fmla="*/ 254342 w 3247718"/>
                  <a:gd name="connsiteY6" fmla="*/ 1526022 h 1526022"/>
                  <a:gd name="connsiteX7" fmla="*/ 0 w 3247718"/>
                  <a:gd name="connsiteY7" fmla="*/ 1271680 h 1526022"/>
                  <a:gd name="connsiteX8" fmla="*/ 0 w 3247718"/>
                  <a:gd name="connsiteY8" fmla="*/ 254342 h 15260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247718" h="1526022">
                    <a:moveTo>
                      <a:pt x="0" y="254342"/>
                    </a:moveTo>
                    <a:cubicBezTo>
                      <a:pt x="0" y="113873"/>
                      <a:pt x="113873" y="0"/>
                      <a:pt x="254342" y="0"/>
                    </a:cubicBezTo>
                    <a:lnTo>
                      <a:pt x="2993376" y="0"/>
                    </a:lnTo>
                    <a:cubicBezTo>
                      <a:pt x="3133845" y="0"/>
                      <a:pt x="3247718" y="113873"/>
                      <a:pt x="3247718" y="254342"/>
                    </a:cubicBezTo>
                    <a:lnTo>
                      <a:pt x="3247718" y="1271680"/>
                    </a:lnTo>
                    <a:cubicBezTo>
                      <a:pt x="3247718" y="1412149"/>
                      <a:pt x="3133845" y="1526022"/>
                      <a:pt x="2993376" y="1526022"/>
                    </a:cubicBezTo>
                    <a:lnTo>
                      <a:pt x="254342" y="1526022"/>
                    </a:lnTo>
                    <a:cubicBezTo>
                      <a:pt x="113873" y="1526022"/>
                      <a:pt x="0" y="1412149"/>
                      <a:pt x="0" y="1271680"/>
                    </a:cubicBezTo>
                    <a:lnTo>
                      <a:pt x="0" y="254342"/>
                    </a:lnTo>
                    <a:close/>
                  </a:path>
                </a:pathLst>
              </a:custGeom>
            </p:spPr>
            <p:style>
              <a:lnRef idx="1">
                <a:schemeClr val="accent5"/>
              </a:lnRef>
              <a:fillRef idx="3">
                <a:schemeClr val="accent5"/>
              </a:fillRef>
              <a:effectRef idx="2">
                <a:schemeClr val="accent5"/>
              </a:effectRef>
              <a:fontRef idx="minor">
                <a:schemeClr val="lt1"/>
              </a:fontRef>
            </p:style>
            <p:txBody>
              <a:bodyPr spcFirstLastPara="0" vert="horz" wrap="square" lIns="84654" tIns="84654" rIns="84654" bIns="84654" numCol="1" spcCol="1270" anchor="ctr" anchorCtr="0">
                <a:noAutofit/>
              </a:bodyPr>
              <a:lstStyle/>
              <a:p>
                <a:pPr marL="0" marR="0" lvl="0" indent="0" algn="ctr" defTabSz="711200" rtl="0" eaLnBrk="1" fontAlgn="auto" latinLnBrk="0" hangingPunct="1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6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Competency Assessment Tools</a:t>
                </a:r>
              </a:p>
              <a:p>
                <a:pPr marL="0" marR="0" lvl="0" indent="0" algn="ctr" defTabSz="711200" rtl="0" eaLnBrk="1" fontAlgn="auto" latinLnBrk="0" hangingPunct="1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Times New Roman" panose="02020603050405020304" pitchFamily="18" charset="0"/>
                  </a:rPr>
                  <a:t>● </a:t>
                </a:r>
                <a:r>
                  <a:rPr kumimoji="0" lang="en-US" sz="1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Written exam package</a:t>
                </a:r>
              </a:p>
              <a:p>
                <a:pPr marL="0" marR="0" lvl="0" indent="0" algn="ctr" defTabSz="711200" rtl="0" eaLnBrk="1" fontAlgn="auto" latinLnBrk="0" hangingPunct="1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Times New Roman" panose="02020603050405020304" pitchFamily="18" charset="0"/>
                  </a:rPr>
                  <a:t> ● </a:t>
                </a:r>
                <a:r>
                  <a:rPr kumimoji="0" lang="en-US" sz="1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Practical exam package</a:t>
                </a:r>
              </a:p>
            </p:txBody>
          </p:sp>
          <p:sp>
            <p:nvSpPr>
              <p:cNvPr id="31" name="Freeform 30"/>
              <p:cNvSpPr/>
              <p:nvPr/>
            </p:nvSpPr>
            <p:spPr>
              <a:xfrm>
                <a:off x="3811850" y="5519824"/>
                <a:ext cx="3834250" cy="1223194"/>
              </a:xfrm>
              <a:custGeom>
                <a:avLst/>
                <a:gdLst>
                  <a:gd name="connsiteX0" fmla="*/ 0 w 3834250"/>
                  <a:gd name="connsiteY0" fmla="*/ 0 h 1223194"/>
                  <a:gd name="connsiteX1" fmla="*/ 3834250 w 3834250"/>
                  <a:gd name="connsiteY1" fmla="*/ 0 h 1223194"/>
                  <a:gd name="connsiteX2" fmla="*/ 3834250 w 3834250"/>
                  <a:gd name="connsiteY2" fmla="*/ 1223194 h 1223194"/>
                  <a:gd name="connsiteX3" fmla="*/ 0 w 3834250"/>
                  <a:gd name="connsiteY3" fmla="*/ 1223194 h 1223194"/>
                  <a:gd name="connsiteX4" fmla="*/ 0 w 3834250"/>
                  <a:gd name="connsiteY4" fmla="*/ 0 h 122319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34250" h="1223194">
                    <a:moveTo>
                      <a:pt x="0" y="0"/>
                    </a:moveTo>
                    <a:lnTo>
                      <a:pt x="3834250" y="0"/>
                    </a:lnTo>
                    <a:lnTo>
                      <a:pt x="3834250" y="1223194"/>
                    </a:lnTo>
                    <a:lnTo>
                      <a:pt x="0" y="1223194"/>
                    </a:lnTo>
                    <a:lnTo>
                      <a:pt x="0" y="0"/>
                    </a:lnTo>
                    <a:close/>
                  </a:path>
                </a:pathLst>
              </a:custGeom>
            </p:spPr>
            <p:style>
              <a:lnRef idx="1">
                <a:schemeClr val="accent6"/>
              </a:lnRef>
              <a:fillRef idx="3">
                <a:schemeClr val="accent6"/>
              </a:fillRef>
              <a:effectRef idx="2">
                <a:schemeClr val="accent6"/>
              </a:effectRef>
              <a:fontRef idx="minor">
                <a:schemeClr val="lt1"/>
              </a:fontRef>
            </p:style>
            <p:txBody>
              <a:bodyPr spcFirstLastPara="0" vert="horz" wrap="square" lIns="12700" tIns="12700" rIns="12700" bIns="12700" numCol="1" spcCol="1270" anchor="t" anchorCtr="0">
                <a:noAutofit/>
              </a:bodyPr>
              <a:lstStyle/>
              <a:p>
                <a:pPr marL="0" marR="0" lvl="0" indent="0" algn="ctr" defTabSz="889000" rtl="0" eaLnBrk="1" fontAlgn="auto" latinLnBrk="0" hangingPunct="1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0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Certification Dashboard</a:t>
                </a:r>
              </a:p>
            </p:txBody>
          </p:sp>
        </p:grpSp>
        <p:pic>
          <p:nvPicPr>
            <p:cNvPr id="5" name="Picture 4"/>
            <p:cNvPicPr>
              <a:picLocks noChangeAspect="1"/>
            </p:cNvPicPr>
            <p:nvPr/>
          </p:nvPicPr>
          <p:blipFill rotWithShape="1">
            <a:blip r:embed="rId3"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rcRect l="17330" t="33186" r="16755"/>
            <a:stretch/>
          </p:blipFill>
          <p:spPr>
            <a:xfrm>
              <a:off x="1066724" y="2023044"/>
              <a:ext cx="717827" cy="840347"/>
            </a:xfrm>
            <a:prstGeom prst="rect">
              <a:avLst/>
            </a:prstGeom>
          </p:spPr>
        </p:pic>
        <p:sp>
          <p:nvSpPr>
            <p:cNvPr id="24" name="Rectangle 23"/>
            <p:cNvSpPr/>
            <p:nvPr/>
          </p:nvSpPr>
          <p:spPr>
            <a:xfrm>
              <a:off x="4054723" y="5892112"/>
              <a:ext cx="1403798" cy="746975"/>
            </a:xfrm>
            <a:prstGeom prst="rect">
              <a:avLst/>
            </a:prstGeom>
            <a:ln/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Site Module</a:t>
              </a:r>
            </a:p>
          </p:txBody>
        </p:sp>
        <p:sp>
          <p:nvSpPr>
            <p:cNvPr id="25" name="Rectangle 24"/>
            <p:cNvSpPr/>
            <p:nvPr/>
          </p:nvSpPr>
          <p:spPr>
            <a:xfrm>
              <a:off x="5986553" y="5897522"/>
              <a:ext cx="1468192" cy="746975"/>
            </a:xfrm>
            <a:prstGeom prst="rect">
              <a:avLst/>
            </a:prstGeom>
            <a:ln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Personnel Module</a:t>
              </a: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grpSp>
          <p:nvGrpSpPr>
            <p:cNvPr id="32" name="Group 31"/>
            <p:cNvGrpSpPr/>
            <p:nvPr/>
          </p:nvGrpSpPr>
          <p:grpSpPr>
            <a:xfrm>
              <a:off x="9736384" y="2114484"/>
              <a:ext cx="1534445" cy="840348"/>
              <a:chOff x="9736384" y="2114484"/>
              <a:chExt cx="1534445" cy="840348"/>
            </a:xfrm>
          </p:grpSpPr>
          <p:pic>
            <p:nvPicPr>
              <p:cNvPr id="7" name="Picture 2" descr="http://upload.wikimedia.org/wikipedia/commons/d/d3/Sample-national-park-service-pictographs.gif"/>
              <p:cNvPicPr>
                <a:picLocks noChangeAspect="1" noChangeArrowheads="1"/>
              </p:cNvPicPr>
              <p:nvPr/>
            </p:nvPicPr>
            <p:blipFill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50276" t="2905" r="46144" b="89679"/>
              <a:stretch/>
            </p:blipFill>
            <p:spPr bwMode="auto">
              <a:xfrm>
                <a:off x="9736384" y="2114484"/>
                <a:ext cx="437165" cy="84034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6" name="Picture 2" descr="http://upload.wikimedia.org/wikipedia/commons/d/d3/Sample-national-park-service-pictographs.gif"/>
              <p:cNvPicPr>
                <a:picLocks noChangeAspect="1" noChangeArrowheads="1"/>
              </p:cNvPicPr>
              <p:nvPr/>
            </p:nvPicPr>
            <p:blipFill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50276" t="2905" r="46144" b="89679"/>
              <a:stretch/>
            </p:blipFill>
            <p:spPr bwMode="auto">
              <a:xfrm>
                <a:off x="10285024" y="2114484"/>
                <a:ext cx="437165" cy="84034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8" name="Picture 2" descr="http://upload.wikimedia.org/wikipedia/commons/d/d3/Sample-national-park-service-pictographs.gif"/>
              <p:cNvPicPr>
                <a:picLocks noChangeAspect="1" noChangeArrowheads="1"/>
              </p:cNvPicPr>
              <p:nvPr/>
            </p:nvPicPr>
            <p:blipFill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50276" t="2905" r="46144" b="89679"/>
              <a:stretch/>
            </p:blipFill>
            <p:spPr bwMode="auto">
              <a:xfrm>
                <a:off x="10833664" y="2114484"/>
                <a:ext cx="437165" cy="84034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</p:grpSp>
      <p:sp>
        <p:nvSpPr>
          <p:cNvPr id="4" name="Rectangle 3"/>
          <p:cNvSpPr/>
          <p:nvPr/>
        </p:nvSpPr>
        <p:spPr>
          <a:xfrm>
            <a:off x="5728975" y="1786855"/>
            <a:ext cx="6284060" cy="3732969"/>
          </a:xfrm>
          <a:prstGeom prst="rect">
            <a:avLst/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005711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0" y="144855"/>
            <a:ext cx="12192000" cy="797374"/>
          </a:xfrm>
          <a:prstGeom prst="rect">
            <a:avLst/>
          </a:prstGeom>
          <a:solidFill>
            <a:srgbClr val="1F497D"/>
          </a:solidFill>
        </p:spPr>
        <p:txBody>
          <a:bodyPr vert="horz" lIns="91440" tIns="45720" rIns="91440" bIns="45720" rtlCol="0" anchor="ctr">
            <a:normAutofit/>
          </a:bodyPr>
          <a:lstStyle>
            <a:defPPr>
              <a:defRPr lang="en-US"/>
            </a:defPPr>
            <a:lvl1pPr marR="0" lvl="0" indent="0" algn="ctr" fontAlgn="auto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4000" b="0" i="0" u="none" strike="noStrike" cap="none" spc="0" normalizeH="0" baseline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Garamond" panose="02020404030301010803" pitchFamily="18" charset="0"/>
                <a:ea typeface="+mj-ea"/>
                <a:cs typeface="+mj-cs"/>
              </a:defRPr>
            </a:lvl1pPr>
          </a:lstStyle>
          <a:p>
            <a:pPr/>
            <a:r>
              <a:rPr lang="en-US" sz="4400" dirty="0"/>
              <a:t>Tester Personnel Training and Certification Process</a:t>
            </a:r>
          </a:p>
        </p:txBody>
      </p:sp>
      <p:sp>
        <p:nvSpPr>
          <p:cNvPr id="5" name="Freeform 4"/>
          <p:cNvSpPr/>
          <p:nvPr/>
        </p:nvSpPr>
        <p:spPr>
          <a:xfrm>
            <a:off x="700849" y="2525262"/>
            <a:ext cx="1881206" cy="619943"/>
          </a:xfrm>
          <a:custGeom>
            <a:avLst/>
            <a:gdLst>
              <a:gd name="connsiteX0" fmla="*/ 0 w 1881206"/>
              <a:gd name="connsiteY0" fmla="*/ 0 h 619943"/>
              <a:gd name="connsiteX1" fmla="*/ 1881206 w 1881206"/>
              <a:gd name="connsiteY1" fmla="*/ 0 h 619943"/>
              <a:gd name="connsiteX2" fmla="*/ 1881206 w 1881206"/>
              <a:gd name="connsiteY2" fmla="*/ 619943 h 619943"/>
              <a:gd name="connsiteX3" fmla="*/ 0 w 1881206"/>
              <a:gd name="connsiteY3" fmla="*/ 619943 h 619943"/>
              <a:gd name="connsiteX4" fmla="*/ 0 w 1881206"/>
              <a:gd name="connsiteY4" fmla="*/ 0 h 6199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81206" h="619943">
                <a:moveTo>
                  <a:pt x="0" y="0"/>
                </a:moveTo>
                <a:lnTo>
                  <a:pt x="1881206" y="0"/>
                </a:lnTo>
                <a:lnTo>
                  <a:pt x="1881206" y="619943"/>
                </a:lnTo>
                <a:lnTo>
                  <a:pt x="0" y="619943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25400" tIns="25400" rIns="25400" bIns="25400" numCol="1" spcCol="1270" anchor="ctr" anchorCtr="0">
            <a:noAutofit/>
          </a:bodyPr>
          <a:lstStyle/>
          <a:p>
            <a:pPr marL="0" marR="0" lvl="0" indent="0" algn="ctr" defTabSz="8890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>
                    <a:hueOff val="0"/>
                    <a:satOff val="0"/>
                    <a:lumOff val="0"/>
                    <a:alphaOff val="0"/>
                  </a:sysClr>
                </a:solidFill>
                <a:effectLst/>
                <a:uLnTx/>
                <a:uFillTx/>
                <a:latin typeface="Candara" panose="020E0502030303020204" pitchFamily="34" charset="0"/>
                <a:ea typeface="+mn-ea"/>
                <a:cs typeface="+mn-cs"/>
              </a:rPr>
              <a:t>Initial Training</a:t>
            </a:r>
          </a:p>
        </p:txBody>
      </p:sp>
      <p:sp>
        <p:nvSpPr>
          <p:cNvPr id="6" name="Freeform 5"/>
          <p:cNvSpPr/>
          <p:nvPr/>
        </p:nvSpPr>
        <p:spPr>
          <a:xfrm>
            <a:off x="541106" y="3832508"/>
            <a:ext cx="2200691" cy="1161471"/>
          </a:xfrm>
          <a:custGeom>
            <a:avLst/>
            <a:gdLst>
              <a:gd name="connsiteX0" fmla="*/ 0 w 2200691"/>
              <a:gd name="connsiteY0" fmla="*/ 0 h 1161471"/>
              <a:gd name="connsiteX1" fmla="*/ 2200691 w 2200691"/>
              <a:gd name="connsiteY1" fmla="*/ 0 h 1161471"/>
              <a:gd name="connsiteX2" fmla="*/ 2200691 w 2200691"/>
              <a:gd name="connsiteY2" fmla="*/ 1161471 h 1161471"/>
              <a:gd name="connsiteX3" fmla="*/ 0 w 2200691"/>
              <a:gd name="connsiteY3" fmla="*/ 1161471 h 1161471"/>
              <a:gd name="connsiteX4" fmla="*/ 0 w 2200691"/>
              <a:gd name="connsiteY4" fmla="*/ 0 h 11614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00691" h="1161471">
                <a:moveTo>
                  <a:pt x="0" y="0"/>
                </a:moveTo>
                <a:lnTo>
                  <a:pt x="2200691" y="0"/>
                </a:lnTo>
                <a:lnTo>
                  <a:pt x="2200691" y="1161471"/>
                </a:lnTo>
                <a:lnTo>
                  <a:pt x="0" y="1161471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22860" tIns="22860" rIns="22860" bIns="22860" numCol="1" spcCol="1270" anchor="ctr" anchorCtr="0">
            <a:noAutofit/>
          </a:bodyPr>
          <a:lstStyle/>
          <a:p>
            <a:pPr marL="0" marR="0" lvl="0" indent="0" algn="ctr" defTabSz="8001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10000"/>
                  </a:srgbClr>
                </a:solidFill>
                <a:effectLst/>
                <a:uLnTx/>
                <a:uFillTx/>
                <a:latin typeface="Candara" panose="020E0502030303020204" pitchFamily="34" charset="0"/>
                <a:ea typeface="+mn-ea"/>
                <a:cs typeface="+mn-cs"/>
              </a:rPr>
              <a:t>National HIV RT Training Package</a:t>
            </a:r>
          </a:p>
          <a:p>
            <a:pPr marL="0" marR="0" lvl="0" indent="0" algn="ctr" defTabSz="8001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10000"/>
                  </a:srgbClr>
                </a:solidFill>
                <a:effectLst/>
                <a:uLnTx/>
                <a:uFillTx/>
                <a:latin typeface="Candara" panose="020E0502030303020204" pitchFamily="34" charset="0"/>
                <a:ea typeface="+mn-ea"/>
                <a:cs typeface="+mn-cs"/>
              </a:rPr>
              <a:t>(MOH, IPs)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effectLst/>
              <a:uLnTx/>
              <a:uFillTx/>
              <a:latin typeface="Candara" panose="020E0502030303020204" pitchFamily="34" charset="0"/>
              <a:ea typeface="+mn-ea"/>
              <a:cs typeface="+mn-cs"/>
            </a:endParaRPr>
          </a:p>
        </p:txBody>
      </p:sp>
      <p:sp>
        <p:nvSpPr>
          <p:cNvPr id="7" name="Oval 6"/>
          <p:cNvSpPr/>
          <p:nvPr/>
        </p:nvSpPr>
        <p:spPr>
          <a:xfrm>
            <a:off x="698711" y="2336714"/>
            <a:ext cx="149641" cy="149641"/>
          </a:xfrm>
          <a:prstGeom prst="ellipse">
            <a:avLst/>
          </a:prstGeom>
          <a:gradFill rotWithShape="0">
            <a:gsLst>
              <a:gs pos="0">
                <a:srgbClr val="ED7D31">
                  <a:hueOff val="0"/>
                  <a:satOff val="0"/>
                  <a:lumOff val="0"/>
                  <a:alphaOff val="0"/>
                  <a:satMod val="103000"/>
                  <a:lumMod val="102000"/>
                  <a:tint val="94000"/>
                </a:srgbClr>
              </a:gs>
              <a:gs pos="50000">
                <a:srgbClr val="ED7D31">
                  <a:hueOff val="0"/>
                  <a:satOff val="0"/>
                  <a:lumOff val="0"/>
                  <a:alphaOff val="0"/>
                  <a:satMod val="110000"/>
                  <a:lumMod val="100000"/>
                  <a:shade val="100000"/>
                </a:srgbClr>
              </a:gs>
              <a:gs pos="100000">
                <a:srgbClr val="ED7D31">
                  <a:hueOff val="0"/>
                  <a:satOff val="0"/>
                  <a:lumOff val="0"/>
                  <a:alphaOff val="0"/>
                  <a:lumMod val="99000"/>
                  <a:satMod val="120000"/>
                  <a:shade val="78000"/>
                </a:srgbClr>
              </a:gs>
            </a:gsLst>
            <a:lin ang="5400000" scaled="0"/>
          </a:gra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style>
          <a:lnRef idx="0">
            <a:scrgbClr r="0" g="0" b="0"/>
          </a:lnRef>
          <a:fillRef idx="3">
            <a:scrgbClr r="0" g="0" b="0"/>
          </a:fillRef>
          <a:effectRef idx="3">
            <a:scrgbClr r="0" g="0" b="0"/>
          </a:effectRef>
          <a:fontRef idx="minor">
            <a:schemeClr val="lt1"/>
          </a:fontRef>
        </p:style>
      </p:sp>
      <p:sp>
        <p:nvSpPr>
          <p:cNvPr id="8" name="Oval 7"/>
          <p:cNvSpPr/>
          <p:nvPr/>
        </p:nvSpPr>
        <p:spPr>
          <a:xfrm>
            <a:off x="803460" y="2127216"/>
            <a:ext cx="149641" cy="149641"/>
          </a:xfrm>
          <a:prstGeom prst="ellipse">
            <a:avLst/>
          </a:prstGeom>
          <a:gradFill rotWithShape="0">
            <a:gsLst>
              <a:gs pos="0">
                <a:srgbClr val="A5A5A5">
                  <a:hueOff val="0"/>
                  <a:satOff val="0"/>
                  <a:lumOff val="0"/>
                  <a:alphaOff val="0"/>
                  <a:satMod val="103000"/>
                  <a:lumMod val="102000"/>
                  <a:tint val="94000"/>
                </a:srgbClr>
              </a:gs>
              <a:gs pos="50000">
                <a:srgbClr val="A5A5A5">
                  <a:hueOff val="0"/>
                  <a:satOff val="0"/>
                  <a:lumOff val="0"/>
                  <a:alphaOff val="0"/>
                  <a:satMod val="110000"/>
                  <a:lumMod val="100000"/>
                  <a:shade val="100000"/>
                </a:srgbClr>
              </a:gs>
              <a:gs pos="100000">
                <a:srgbClr val="A5A5A5">
                  <a:hueOff val="0"/>
                  <a:satOff val="0"/>
                  <a:lumOff val="0"/>
                  <a:alphaOff val="0"/>
                  <a:lumMod val="99000"/>
                  <a:satMod val="120000"/>
                  <a:shade val="78000"/>
                </a:srgbClr>
              </a:gs>
            </a:gsLst>
            <a:lin ang="5400000" scaled="0"/>
          </a:gra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style>
          <a:lnRef idx="0">
            <a:scrgbClr r="0" g="0" b="0"/>
          </a:lnRef>
          <a:fillRef idx="3">
            <a:scrgbClr r="0" g="0" b="0"/>
          </a:fillRef>
          <a:effectRef idx="3">
            <a:scrgbClr r="0" g="0" b="0"/>
          </a:effectRef>
          <a:fontRef idx="minor">
            <a:schemeClr val="lt1"/>
          </a:fontRef>
        </p:style>
      </p:sp>
      <p:sp>
        <p:nvSpPr>
          <p:cNvPr id="9" name="Oval 8"/>
          <p:cNvSpPr/>
          <p:nvPr/>
        </p:nvSpPr>
        <p:spPr>
          <a:xfrm>
            <a:off x="1054857" y="2169115"/>
            <a:ext cx="235150" cy="235150"/>
          </a:xfrm>
          <a:prstGeom prst="ellipse">
            <a:avLst/>
          </a:prstGeom>
          <a:gradFill rotWithShape="0">
            <a:gsLst>
              <a:gs pos="0">
                <a:srgbClr val="FFC000">
                  <a:hueOff val="0"/>
                  <a:satOff val="0"/>
                  <a:lumOff val="0"/>
                  <a:alphaOff val="0"/>
                  <a:satMod val="103000"/>
                  <a:lumMod val="102000"/>
                  <a:tint val="94000"/>
                </a:srgbClr>
              </a:gs>
              <a:gs pos="50000">
                <a:srgbClr val="FFC000">
                  <a:hueOff val="0"/>
                  <a:satOff val="0"/>
                  <a:lumOff val="0"/>
                  <a:alphaOff val="0"/>
                  <a:satMod val="110000"/>
                  <a:lumMod val="100000"/>
                  <a:shade val="100000"/>
                </a:srgbClr>
              </a:gs>
              <a:gs pos="100000">
                <a:srgbClr val="FFC000">
                  <a:hueOff val="0"/>
                  <a:satOff val="0"/>
                  <a:lumOff val="0"/>
                  <a:alphaOff val="0"/>
                  <a:lumMod val="99000"/>
                  <a:satMod val="120000"/>
                  <a:shade val="78000"/>
                </a:srgbClr>
              </a:gs>
            </a:gsLst>
            <a:lin ang="5400000" scaled="0"/>
          </a:gra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style>
          <a:lnRef idx="0">
            <a:scrgbClr r="0" g="0" b="0"/>
          </a:lnRef>
          <a:fillRef idx="3">
            <a:scrgbClr r="0" g="0" b="0"/>
          </a:fillRef>
          <a:effectRef idx="3">
            <a:scrgbClr r="0" g="0" b="0"/>
          </a:effectRef>
          <a:fontRef idx="minor">
            <a:schemeClr val="lt1"/>
          </a:fontRef>
        </p:style>
      </p:sp>
      <p:sp>
        <p:nvSpPr>
          <p:cNvPr id="10" name="Oval 9"/>
          <p:cNvSpPr/>
          <p:nvPr/>
        </p:nvSpPr>
        <p:spPr>
          <a:xfrm>
            <a:off x="1264355" y="1938668"/>
            <a:ext cx="149641" cy="149641"/>
          </a:xfrm>
          <a:prstGeom prst="ellipse">
            <a:avLst/>
          </a:prstGeom>
          <a:gradFill rotWithShape="0">
            <a:gsLst>
              <a:gs pos="0">
                <a:srgbClr val="4472C4">
                  <a:hueOff val="0"/>
                  <a:satOff val="0"/>
                  <a:lumOff val="0"/>
                  <a:alphaOff val="0"/>
                  <a:satMod val="103000"/>
                  <a:lumMod val="102000"/>
                  <a:tint val="94000"/>
                </a:srgbClr>
              </a:gs>
              <a:gs pos="50000">
                <a:srgbClr val="4472C4">
                  <a:hueOff val="0"/>
                  <a:satOff val="0"/>
                  <a:lumOff val="0"/>
                  <a:alphaOff val="0"/>
                  <a:satMod val="110000"/>
                  <a:lumMod val="100000"/>
                  <a:shade val="100000"/>
                </a:srgbClr>
              </a:gs>
              <a:gs pos="100000">
                <a:srgbClr val="4472C4">
                  <a:hueOff val="0"/>
                  <a:satOff val="0"/>
                  <a:lumOff val="0"/>
                  <a:alphaOff val="0"/>
                  <a:lumMod val="99000"/>
                  <a:satMod val="120000"/>
                  <a:shade val="78000"/>
                </a:srgbClr>
              </a:gs>
            </a:gsLst>
            <a:lin ang="5400000" scaled="0"/>
          </a:gra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style>
          <a:lnRef idx="0">
            <a:scrgbClr r="0" g="0" b="0"/>
          </a:lnRef>
          <a:fillRef idx="3">
            <a:scrgbClr r="0" g="0" b="0"/>
          </a:fillRef>
          <a:effectRef idx="3">
            <a:scrgbClr r="0" g="0" b="0"/>
          </a:effectRef>
          <a:fontRef idx="minor">
            <a:schemeClr val="lt1"/>
          </a:fontRef>
        </p:style>
      </p:sp>
      <p:sp>
        <p:nvSpPr>
          <p:cNvPr id="11" name="Oval 10"/>
          <p:cNvSpPr/>
          <p:nvPr/>
        </p:nvSpPr>
        <p:spPr>
          <a:xfrm>
            <a:off x="1536703" y="1854868"/>
            <a:ext cx="149641" cy="149641"/>
          </a:xfrm>
          <a:prstGeom prst="ellipse">
            <a:avLst/>
          </a:prstGeom>
          <a:gradFill rotWithShape="0">
            <a:gsLst>
              <a:gs pos="0">
                <a:srgbClr val="70AD47">
                  <a:hueOff val="0"/>
                  <a:satOff val="0"/>
                  <a:lumOff val="0"/>
                  <a:alphaOff val="0"/>
                  <a:satMod val="103000"/>
                  <a:lumMod val="102000"/>
                  <a:tint val="94000"/>
                </a:srgbClr>
              </a:gs>
              <a:gs pos="50000">
                <a:srgbClr val="70AD47">
                  <a:hueOff val="0"/>
                  <a:satOff val="0"/>
                  <a:lumOff val="0"/>
                  <a:alphaOff val="0"/>
                  <a:satMod val="110000"/>
                  <a:lumMod val="100000"/>
                  <a:shade val="100000"/>
                </a:srgbClr>
              </a:gs>
              <a:gs pos="100000">
                <a:srgbClr val="70AD47">
                  <a:hueOff val="0"/>
                  <a:satOff val="0"/>
                  <a:lumOff val="0"/>
                  <a:alphaOff val="0"/>
                  <a:lumMod val="99000"/>
                  <a:satMod val="120000"/>
                  <a:shade val="78000"/>
                </a:srgbClr>
              </a:gs>
            </a:gsLst>
            <a:lin ang="5400000" scaled="0"/>
          </a:gra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style>
          <a:lnRef idx="0">
            <a:scrgbClr r="0" g="0" b="0"/>
          </a:lnRef>
          <a:fillRef idx="3">
            <a:scrgbClr r="0" g="0" b="0"/>
          </a:fillRef>
          <a:effectRef idx="3">
            <a:scrgbClr r="0" g="0" b="0"/>
          </a:effectRef>
          <a:fontRef idx="minor">
            <a:schemeClr val="lt1"/>
          </a:fontRef>
        </p:style>
      </p:sp>
      <p:sp>
        <p:nvSpPr>
          <p:cNvPr id="12" name="Oval 11"/>
          <p:cNvSpPr/>
          <p:nvPr/>
        </p:nvSpPr>
        <p:spPr>
          <a:xfrm>
            <a:off x="1871900" y="2001517"/>
            <a:ext cx="149641" cy="149641"/>
          </a:xfrm>
          <a:prstGeom prst="ellipse">
            <a:avLst/>
          </a:prstGeom>
          <a:gradFill rotWithShape="0">
            <a:gsLst>
              <a:gs pos="0">
                <a:srgbClr val="ED7D31">
                  <a:hueOff val="0"/>
                  <a:satOff val="0"/>
                  <a:lumOff val="0"/>
                  <a:alphaOff val="0"/>
                  <a:satMod val="103000"/>
                  <a:lumMod val="102000"/>
                  <a:tint val="94000"/>
                </a:srgbClr>
              </a:gs>
              <a:gs pos="50000">
                <a:srgbClr val="ED7D31">
                  <a:hueOff val="0"/>
                  <a:satOff val="0"/>
                  <a:lumOff val="0"/>
                  <a:alphaOff val="0"/>
                  <a:satMod val="110000"/>
                  <a:lumMod val="100000"/>
                  <a:shade val="100000"/>
                </a:srgbClr>
              </a:gs>
              <a:gs pos="100000">
                <a:srgbClr val="ED7D31">
                  <a:hueOff val="0"/>
                  <a:satOff val="0"/>
                  <a:lumOff val="0"/>
                  <a:alphaOff val="0"/>
                  <a:lumMod val="99000"/>
                  <a:satMod val="120000"/>
                  <a:shade val="78000"/>
                </a:srgbClr>
              </a:gs>
            </a:gsLst>
            <a:lin ang="5400000" scaled="0"/>
          </a:gra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style>
          <a:lnRef idx="0">
            <a:scrgbClr r="0" g="0" b="0"/>
          </a:lnRef>
          <a:fillRef idx="3">
            <a:scrgbClr r="0" g="0" b="0"/>
          </a:fillRef>
          <a:effectRef idx="3">
            <a:scrgbClr r="0" g="0" b="0"/>
          </a:effectRef>
          <a:fontRef idx="minor">
            <a:schemeClr val="lt1"/>
          </a:fontRef>
        </p:style>
      </p:sp>
      <p:sp>
        <p:nvSpPr>
          <p:cNvPr id="13" name="Oval 12"/>
          <p:cNvSpPr/>
          <p:nvPr/>
        </p:nvSpPr>
        <p:spPr>
          <a:xfrm>
            <a:off x="2081398" y="2106266"/>
            <a:ext cx="235150" cy="235150"/>
          </a:xfrm>
          <a:prstGeom prst="ellipse">
            <a:avLst/>
          </a:prstGeom>
          <a:gradFill rotWithShape="0">
            <a:gsLst>
              <a:gs pos="0">
                <a:srgbClr val="A5A5A5">
                  <a:hueOff val="0"/>
                  <a:satOff val="0"/>
                  <a:lumOff val="0"/>
                  <a:alphaOff val="0"/>
                  <a:satMod val="103000"/>
                  <a:lumMod val="102000"/>
                  <a:tint val="94000"/>
                </a:srgbClr>
              </a:gs>
              <a:gs pos="50000">
                <a:srgbClr val="A5A5A5">
                  <a:hueOff val="0"/>
                  <a:satOff val="0"/>
                  <a:lumOff val="0"/>
                  <a:alphaOff val="0"/>
                  <a:satMod val="110000"/>
                  <a:lumMod val="100000"/>
                  <a:shade val="100000"/>
                </a:srgbClr>
              </a:gs>
              <a:gs pos="100000">
                <a:srgbClr val="A5A5A5">
                  <a:hueOff val="0"/>
                  <a:satOff val="0"/>
                  <a:lumOff val="0"/>
                  <a:alphaOff val="0"/>
                  <a:lumMod val="99000"/>
                  <a:satMod val="120000"/>
                  <a:shade val="78000"/>
                </a:srgbClr>
              </a:gs>
            </a:gsLst>
            <a:lin ang="5400000" scaled="0"/>
          </a:gra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style>
          <a:lnRef idx="0">
            <a:scrgbClr r="0" g="0" b="0"/>
          </a:lnRef>
          <a:fillRef idx="3">
            <a:scrgbClr r="0" g="0" b="0"/>
          </a:fillRef>
          <a:effectRef idx="3">
            <a:scrgbClr r="0" g="0" b="0"/>
          </a:effectRef>
          <a:fontRef idx="minor">
            <a:schemeClr val="lt1"/>
          </a:fontRef>
        </p:style>
      </p:sp>
      <p:sp>
        <p:nvSpPr>
          <p:cNvPr id="14" name="Oval 13"/>
          <p:cNvSpPr/>
          <p:nvPr/>
        </p:nvSpPr>
        <p:spPr>
          <a:xfrm>
            <a:off x="2374695" y="2336714"/>
            <a:ext cx="149641" cy="149641"/>
          </a:xfrm>
          <a:prstGeom prst="ellipse">
            <a:avLst/>
          </a:prstGeom>
          <a:gradFill rotWithShape="0">
            <a:gsLst>
              <a:gs pos="0">
                <a:srgbClr val="FFC000">
                  <a:hueOff val="0"/>
                  <a:satOff val="0"/>
                  <a:lumOff val="0"/>
                  <a:alphaOff val="0"/>
                  <a:satMod val="103000"/>
                  <a:lumMod val="102000"/>
                  <a:tint val="94000"/>
                </a:srgbClr>
              </a:gs>
              <a:gs pos="50000">
                <a:srgbClr val="FFC000">
                  <a:hueOff val="0"/>
                  <a:satOff val="0"/>
                  <a:lumOff val="0"/>
                  <a:alphaOff val="0"/>
                  <a:satMod val="110000"/>
                  <a:lumMod val="100000"/>
                  <a:shade val="100000"/>
                </a:srgbClr>
              </a:gs>
              <a:gs pos="100000">
                <a:srgbClr val="FFC000">
                  <a:hueOff val="0"/>
                  <a:satOff val="0"/>
                  <a:lumOff val="0"/>
                  <a:alphaOff val="0"/>
                  <a:lumMod val="99000"/>
                  <a:satMod val="120000"/>
                  <a:shade val="78000"/>
                </a:srgbClr>
              </a:gs>
            </a:gsLst>
            <a:lin ang="5400000" scaled="0"/>
          </a:gra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style>
          <a:lnRef idx="0">
            <a:scrgbClr r="0" g="0" b="0"/>
          </a:lnRef>
          <a:fillRef idx="3">
            <a:scrgbClr r="0" g="0" b="0"/>
          </a:fillRef>
          <a:effectRef idx="3">
            <a:scrgbClr r="0" g="0" b="0"/>
          </a:effectRef>
          <a:fontRef idx="minor">
            <a:schemeClr val="lt1"/>
          </a:fontRef>
        </p:style>
      </p:sp>
      <p:sp>
        <p:nvSpPr>
          <p:cNvPr id="15" name="Oval 14"/>
          <p:cNvSpPr/>
          <p:nvPr/>
        </p:nvSpPr>
        <p:spPr>
          <a:xfrm>
            <a:off x="2500394" y="2567162"/>
            <a:ext cx="149641" cy="149641"/>
          </a:xfrm>
          <a:prstGeom prst="ellipse">
            <a:avLst/>
          </a:prstGeom>
          <a:gradFill rotWithShape="0">
            <a:gsLst>
              <a:gs pos="0">
                <a:srgbClr val="4472C4">
                  <a:hueOff val="0"/>
                  <a:satOff val="0"/>
                  <a:lumOff val="0"/>
                  <a:alphaOff val="0"/>
                  <a:satMod val="103000"/>
                  <a:lumMod val="102000"/>
                  <a:tint val="94000"/>
                </a:srgbClr>
              </a:gs>
              <a:gs pos="50000">
                <a:srgbClr val="4472C4">
                  <a:hueOff val="0"/>
                  <a:satOff val="0"/>
                  <a:lumOff val="0"/>
                  <a:alphaOff val="0"/>
                  <a:satMod val="110000"/>
                  <a:lumMod val="100000"/>
                  <a:shade val="100000"/>
                </a:srgbClr>
              </a:gs>
              <a:gs pos="100000">
                <a:srgbClr val="4472C4">
                  <a:hueOff val="0"/>
                  <a:satOff val="0"/>
                  <a:lumOff val="0"/>
                  <a:alphaOff val="0"/>
                  <a:lumMod val="99000"/>
                  <a:satMod val="120000"/>
                  <a:shade val="78000"/>
                </a:srgbClr>
              </a:gs>
            </a:gsLst>
            <a:lin ang="5400000" scaled="0"/>
          </a:gra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style>
          <a:lnRef idx="0">
            <a:scrgbClr r="0" g="0" b="0"/>
          </a:lnRef>
          <a:fillRef idx="3">
            <a:scrgbClr r="0" g="0" b="0"/>
          </a:fillRef>
          <a:effectRef idx="3">
            <a:scrgbClr r="0" g="0" b="0"/>
          </a:effectRef>
          <a:fontRef idx="minor">
            <a:schemeClr val="lt1"/>
          </a:fontRef>
        </p:style>
      </p:sp>
      <p:sp>
        <p:nvSpPr>
          <p:cNvPr id="16" name="Oval 15"/>
          <p:cNvSpPr/>
          <p:nvPr/>
        </p:nvSpPr>
        <p:spPr>
          <a:xfrm>
            <a:off x="1411004" y="2127216"/>
            <a:ext cx="384792" cy="384792"/>
          </a:xfrm>
          <a:prstGeom prst="ellipse">
            <a:avLst/>
          </a:prstGeom>
          <a:gradFill rotWithShape="0">
            <a:gsLst>
              <a:gs pos="0">
                <a:srgbClr val="70AD47">
                  <a:hueOff val="0"/>
                  <a:satOff val="0"/>
                  <a:lumOff val="0"/>
                  <a:alphaOff val="0"/>
                  <a:satMod val="103000"/>
                  <a:lumMod val="102000"/>
                  <a:tint val="94000"/>
                </a:srgbClr>
              </a:gs>
              <a:gs pos="50000">
                <a:srgbClr val="70AD47">
                  <a:hueOff val="0"/>
                  <a:satOff val="0"/>
                  <a:lumOff val="0"/>
                  <a:alphaOff val="0"/>
                  <a:satMod val="110000"/>
                  <a:lumMod val="100000"/>
                  <a:shade val="100000"/>
                </a:srgbClr>
              </a:gs>
              <a:gs pos="100000">
                <a:srgbClr val="70AD47">
                  <a:hueOff val="0"/>
                  <a:satOff val="0"/>
                  <a:lumOff val="0"/>
                  <a:alphaOff val="0"/>
                  <a:lumMod val="99000"/>
                  <a:satMod val="120000"/>
                  <a:shade val="78000"/>
                </a:srgbClr>
              </a:gs>
            </a:gsLst>
            <a:lin ang="5400000" scaled="0"/>
          </a:gra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style>
          <a:lnRef idx="0">
            <a:scrgbClr r="0" g="0" b="0"/>
          </a:lnRef>
          <a:fillRef idx="3">
            <a:scrgbClr r="0" g="0" b="0"/>
          </a:fillRef>
          <a:effectRef idx="3">
            <a:scrgbClr r="0" g="0" b="0"/>
          </a:effectRef>
          <a:fontRef idx="minor">
            <a:schemeClr val="lt1"/>
          </a:fontRef>
        </p:style>
      </p:sp>
      <p:sp>
        <p:nvSpPr>
          <p:cNvPr id="17" name="Oval 16"/>
          <p:cNvSpPr/>
          <p:nvPr/>
        </p:nvSpPr>
        <p:spPr>
          <a:xfrm>
            <a:off x="593962" y="2923308"/>
            <a:ext cx="149641" cy="149641"/>
          </a:xfrm>
          <a:prstGeom prst="ellipse">
            <a:avLst/>
          </a:prstGeom>
          <a:gradFill rotWithShape="0">
            <a:gsLst>
              <a:gs pos="0">
                <a:srgbClr val="ED7D31">
                  <a:hueOff val="0"/>
                  <a:satOff val="0"/>
                  <a:lumOff val="0"/>
                  <a:alphaOff val="0"/>
                  <a:satMod val="103000"/>
                  <a:lumMod val="102000"/>
                  <a:tint val="94000"/>
                </a:srgbClr>
              </a:gs>
              <a:gs pos="50000">
                <a:srgbClr val="ED7D31">
                  <a:hueOff val="0"/>
                  <a:satOff val="0"/>
                  <a:lumOff val="0"/>
                  <a:alphaOff val="0"/>
                  <a:satMod val="110000"/>
                  <a:lumMod val="100000"/>
                  <a:shade val="100000"/>
                </a:srgbClr>
              </a:gs>
              <a:gs pos="100000">
                <a:srgbClr val="ED7D31">
                  <a:hueOff val="0"/>
                  <a:satOff val="0"/>
                  <a:lumOff val="0"/>
                  <a:alphaOff val="0"/>
                  <a:lumMod val="99000"/>
                  <a:satMod val="120000"/>
                  <a:shade val="78000"/>
                </a:srgbClr>
              </a:gs>
            </a:gsLst>
            <a:lin ang="5400000" scaled="0"/>
          </a:gra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style>
          <a:lnRef idx="0">
            <a:scrgbClr r="0" g="0" b="0"/>
          </a:lnRef>
          <a:fillRef idx="3">
            <a:scrgbClr r="0" g="0" b="0"/>
          </a:fillRef>
          <a:effectRef idx="3">
            <a:scrgbClr r="0" g="0" b="0"/>
          </a:effectRef>
          <a:fontRef idx="minor">
            <a:schemeClr val="lt1"/>
          </a:fontRef>
        </p:style>
      </p:sp>
      <p:sp>
        <p:nvSpPr>
          <p:cNvPr id="18" name="Oval 17"/>
          <p:cNvSpPr/>
          <p:nvPr/>
        </p:nvSpPr>
        <p:spPr>
          <a:xfrm>
            <a:off x="719661" y="3111856"/>
            <a:ext cx="235150" cy="235150"/>
          </a:xfrm>
          <a:prstGeom prst="ellipse">
            <a:avLst/>
          </a:prstGeom>
          <a:gradFill rotWithShape="0">
            <a:gsLst>
              <a:gs pos="0">
                <a:srgbClr val="A5A5A5">
                  <a:hueOff val="0"/>
                  <a:satOff val="0"/>
                  <a:lumOff val="0"/>
                  <a:alphaOff val="0"/>
                  <a:satMod val="103000"/>
                  <a:lumMod val="102000"/>
                  <a:tint val="94000"/>
                </a:srgbClr>
              </a:gs>
              <a:gs pos="50000">
                <a:srgbClr val="A5A5A5">
                  <a:hueOff val="0"/>
                  <a:satOff val="0"/>
                  <a:lumOff val="0"/>
                  <a:alphaOff val="0"/>
                  <a:satMod val="110000"/>
                  <a:lumMod val="100000"/>
                  <a:shade val="100000"/>
                </a:srgbClr>
              </a:gs>
              <a:gs pos="100000">
                <a:srgbClr val="A5A5A5">
                  <a:hueOff val="0"/>
                  <a:satOff val="0"/>
                  <a:lumOff val="0"/>
                  <a:alphaOff val="0"/>
                  <a:lumMod val="99000"/>
                  <a:satMod val="120000"/>
                  <a:shade val="78000"/>
                </a:srgbClr>
              </a:gs>
            </a:gsLst>
            <a:lin ang="5400000" scaled="0"/>
          </a:gra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style>
          <a:lnRef idx="0">
            <a:scrgbClr r="0" g="0" b="0"/>
          </a:lnRef>
          <a:fillRef idx="3">
            <a:scrgbClr r="0" g="0" b="0"/>
          </a:fillRef>
          <a:effectRef idx="3">
            <a:scrgbClr r="0" g="0" b="0"/>
          </a:effectRef>
          <a:fontRef idx="minor">
            <a:schemeClr val="lt1"/>
          </a:fontRef>
        </p:style>
      </p:sp>
      <p:sp>
        <p:nvSpPr>
          <p:cNvPr id="19" name="Oval 18"/>
          <p:cNvSpPr/>
          <p:nvPr/>
        </p:nvSpPr>
        <p:spPr>
          <a:xfrm>
            <a:off x="1033908" y="3279455"/>
            <a:ext cx="342037" cy="342037"/>
          </a:xfrm>
          <a:prstGeom prst="ellipse">
            <a:avLst/>
          </a:prstGeom>
          <a:gradFill rotWithShape="0">
            <a:gsLst>
              <a:gs pos="0">
                <a:srgbClr val="FFC000">
                  <a:hueOff val="0"/>
                  <a:satOff val="0"/>
                  <a:lumOff val="0"/>
                  <a:alphaOff val="0"/>
                  <a:satMod val="103000"/>
                  <a:lumMod val="102000"/>
                  <a:tint val="94000"/>
                </a:srgbClr>
              </a:gs>
              <a:gs pos="50000">
                <a:srgbClr val="FFC000">
                  <a:hueOff val="0"/>
                  <a:satOff val="0"/>
                  <a:lumOff val="0"/>
                  <a:alphaOff val="0"/>
                  <a:satMod val="110000"/>
                  <a:lumMod val="100000"/>
                  <a:shade val="100000"/>
                </a:srgbClr>
              </a:gs>
              <a:gs pos="100000">
                <a:srgbClr val="FFC000">
                  <a:hueOff val="0"/>
                  <a:satOff val="0"/>
                  <a:lumOff val="0"/>
                  <a:alphaOff val="0"/>
                  <a:lumMod val="99000"/>
                  <a:satMod val="120000"/>
                  <a:shade val="78000"/>
                </a:srgbClr>
              </a:gs>
            </a:gsLst>
            <a:lin ang="5400000" scaled="0"/>
          </a:gra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style>
          <a:lnRef idx="0">
            <a:scrgbClr r="0" g="0" b="0"/>
          </a:lnRef>
          <a:fillRef idx="3">
            <a:scrgbClr r="0" g="0" b="0"/>
          </a:fillRef>
          <a:effectRef idx="3">
            <a:scrgbClr r="0" g="0" b="0"/>
          </a:effectRef>
          <a:fontRef idx="minor">
            <a:schemeClr val="lt1"/>
          </a:fontRef>
        </p:style>
      </p:sp>
      <p:sp>
        <p:nvSpPr>
          <p:cNvPr id="20" name="Oval 19"/>
          <p:cNvSpPr/>
          <p:nvPr/>
        </p:nvSpPr>
        <p:spPr>
          <a:xfrm>
            <a:off x="1473853" y="3551802"/>
            <a:ext cx="149641" cy="149641"/>
          </a:xfrm>
          <a:prstGeom prst="ellipse">
            <a:avLst/>
          </a:prstGeom>
          <a:gradFill rotWithShape="0">
            <a:gsLst>
              <a:gs pos="0">
                <a:srgbClr val="4472C4">
                  <a:hueOff val="0"/>
                  <a:satOff val="0"/>
                  <a:lumOff val="0"/>
                  <a:alphaOff val="0"/>
                  <a:satMod val="103000"/>
                  <a:lumMod val="102000"/>
                  <a:tint val="94000"/>
                </a:srgbClr>
              </a:gs>
              <a:gs pos="50000">
                <a:srgbClr val="4472C4">
                  <a:hueOff val="0"/>
                  <a:satOff val="0"/>
                  <a:lumOff val="0"/>
                  <a:alphaOff val="0"/>
                  <a:satMod val="110000"/>
                  <a:lumMod val="100000"/>
                  <a:shade val="100000"/>
                </a:srgbClr>
              </a:gs>
              <a:gs pos="100000">
                <a:srgbClr val="4472C4">
                  <a:hueOff val="0"/>
                  <a:satOff val="0"/>
                  <a:lumOff val="0"/>
                  <a:alphaOff val="0"/>
                  <a:lumMod val="99000"/>
                  <a:satMod val="120000"/>
                  <a:shade val="78000"/>
                </a:srgbClr>
              </a:gs>
            </a:gsLst>
            <a:lin ang="5400000" scaled="0"/>
          </a:gra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style>
          <a:lnRef idx="0">
            <a:scrgbClr r="0" g="0" b="0"/>
          </a:lnRef>
          <a:fillRef idx="3">
            <a:scrgbClr r="0" g="0" b="0"/>
          </a:fillRef>
          <a:effectRef idx="3">
            <a:scrgbClr r="0" g="0" b="0"/>
          </a:effectRef>
          <a:fontRef idx="minor">
            <a:schemeClr val="lt1"/>
          </a:fontRef>
        </p:style>
      </p:sp>
      <p:sp>
        <p:nvSpPr>
          <p:cNvPr id="21" name="Oval 20"/>
          <p:cNvSpPr/>
          <p:nvPr/>
        </p:nvSpPr>
        <p:spPr>
          <a:xfrm>
            <a:off x="1557653" y="3279455"/>
            <a:ext cx="235150" cy="235150"/>
          </a:xfrm>
          <a:prstGeom prst="ellipse">
            <a:avLst/>
          </a:prstGeom>
          <a:gradFill rotWithShape="0">
            <a:gsLst>
              <a:gs pos="0">
                <a:srgbClr val="70AD47">
                  <a:hueOff val="0"/>
                  <a:satOff val="0"/>
                  <a:lumOff val="0"/>
                  <a:alphaOff val="0"/>
                  <a:satMod val="103000"/>
                  <a:lumMod val="102000"/>
                  <a:tint val="94000"/>
                </a:srgbClr>
              </a:gs>
              <a:gs pos="50000">
                <a:srgbClr val="70AD47">
                  <a:hueOff val="0"/>
                  <a:satOff val="0"/>
                  <a:lumOff val="0"/>
                  <a:alphaOff val="0"/>
                  <a:satMod val="110000"/>
                  <a:lumMod val="100000"/>
                  <a:shade val="100000"/>
                </a:srgbClr>
              </a:gs>
              <a:gs pos="100000">
                <a:srgbClr val="70AD47">
                  <a:hueOff val="0"/>
                  <a:satOff val="0"/>
                  <a:lumOff val="0"/>
                  <a:alphaOff val="0"/>
                  <a:lumMod val="99000"/>
                  <a:satMod val="120000"/>
                  <a:shade val="78000"/>
                </a:srgbClr>
              </a:gs>
            </a:gsLst>
            <a:lin ang="5400000" scaled="0"/>
          </a:gra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style>
          <a:lnRef idx="0">
            <a:scrgbClr r="0" g="0" b="0"/>
          </a:lnRef>
          <a:fillRef idx="3">
            <a:scrgbClr r="0" g="0" b="0"/>
          </a:fillRef>
          <a:effectRef idx="3">
            <a:scrgbClr r="0" g="0" b="0"/>
          </a:effectRef>
          <a:fontRef idx="minor">
            <a:schemeClr val="lt1"/>
          </a:fontRef>
        </p:style>
      </p:sp>
      <p:sp>
        <p:nvSpPr>
          <p:cNvPr id="22" name="Oval 21"/>
          <p:cNvSpPr/>
          <p:nvPr/>
        </p:nvSpPr>
        <p:spPr>
          <a:xfrm>
            <a:off x="1767151" y="3572752"/>
            <a:ext cx="149641" cy="149641"/>
          </a:xfrm>
          <a:prstGeom prst="ellipse">
            <a:avLst/>
          </a:prstGeom>
          <a:gradFill rotWithShape="0">
            <a:gsLst>
              <a:gs pos="0">
                <a:srgbClr val="ED7D31">
                  <a:hueOff val="0"/>
                  <a:satOff val="0"/>
                  <a:lumOff val="0"/>
                  <a:alphaOff val="0"/>
                  <a:satMod val="103000"/>
                  <a:lumMod val="102000"/>
                  <a:tint val="94000"/>
                </a:srgbClr>
              </a:gs>
              <a:gs pos="50000">
                <a:srgbClr val="ED7D31">
                  <a:hueOff val="0"/>
                  <a:satOff val="0"/>
                  <a:lumOff val="0"/>
                  <a:alphaOff val="0"/>
                  <a:satMod val="110000"/>
                  <a:lumMod val="100000"/>
                  <a:shade val="100000"/>
                </a:srgbClr>
              </a:gs>
              <a:gs pos="100000">
                <a:srgbClr val="ED7D31">
                  <a:hueOff val="0"/>
                  <a:satOff val="0"/>
                  <a:lumOff val="0"/>
                  <a:alphaOff val="0"/>
                  <a:lumMod val="99000"/>
                  <a:satMod val="120000"/>
                  <a:shade val="78000"/>
                </a:srgbClr>
              </a:gs>
            </a:gsLst>
            <a:lin ang="5400000" scaled="0"/>
          </a:gra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style>
          <a:lnRef idx="0">
            <a:scrgbClr r="0" g="0" b="0"/>
          </a:lnRef>
          <a:fillRef idx="3">
            <a:scrgbClr r="0" g="0" b="0"/>
          </a:fillRef>
          <a:effectRef idx="3">
            <a:scrgbClr r="0" g="0" b="0"/>
          </a:effectRef>
          <a:fontRef idx="minor">
            <a:schemeClr val="lt1"/>
          </a:fontRef>
        </p:style>
      </p:sp>
      <p:sp>
        <p:nvSpPr>
          <p:cNvPr id="23" name="Oval 22"/>
          <p:cNvSpPr/>
          <p:nvPr/>
        </p:nvSpPr>
        <p:spPr>
          <a:xfrm>
            <a:off x="1955699" y="3237555"/>
            <a:ext cx="342037" cy="342037"/>
          </a:xfrm>
          <a:prstGeom prst="ellipse">
            <a:avLst/>
          </a:prstGeom>
          <a:gradFill rotWithShape="0">
            <a:gsLst>
              <a:gs pos="0">
                <a:srgbClr val="A5A5A5">
                  <a:hueOff val="0"/>
                  <a:satOff val="0"/>
                  <a:lumOff val="0"/>
                  <a:alphaOff val="0"/>
                  <a:satMod val="103000"/>
                  <a:lumMod val="102000"/>
                  <a:tint val="94000"/>
                </a:srgbClr>
              </a:gs>
              <a:gs pos="50000">
                <a:srgbClr val="A5A5A5">
                  <a:hueOff val="0"/>
                  <a:satOff val="0"/>
                  <a:lumOff val="0"/>
                  <a:alphaOff val="0"/>
                  <a:satMod val="110000"/>
                  <a:lumMod val="100000"/>
                  <a:shade val="100000"/>
                </a:srgbClr>
              </a:gs>
              <a:gs pos="100000">
                <a:srgbClr val="A5A5A5">
                  <a:hueOff val="0"/>
                  <a:satOff val="0"/>
                  <a:lumOff val="0"/>
                  <a:alphaOff val="0"/>
                  <a:lumMod val="99000"/>
                  <a:satMod val="120000"/>
                  <a:shade val="78000"/>
                </a:srgbClr>
              </a:gs>
            </a:gsLst>
            <a:lin ang="5400000" scaled="0"/>
          </a:gra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style>
          <a:lnRef idx="0">
            <a:scrgbClr r="0" g="0" b="0"/>
          </a:lnRef>
          <a:fillRef idx="3">
            <a:scrgbClr r="0" g="0" b="0"/>
          </a:fillRef>
          <a:effectRef idx="3">
            <a:scrgbClr r="0" g="0" b="0"/>
          </a:effectRef>
          <a:fontRef idx="minor">
            <a:schemeClr val="lt1"/>
          </a:fontRef>
        </p:style>
      </p:sp>
      <p:sp>
        <p:nvSpPr>
          <p:cNvPr id="24" name="Oval 23"/>
          <p:cNvSpPr/>
          <p:nvPr/>
        </p:nvSpPr>
        <p:spPr>
          <a:xfrm>
            <a:off x="2416594" y="3153756"/>
            <a:ext cx="235150" cy="235150"/>
          </a:xfrm>
          <a:prstGeom prst="ellipse">
            <a:avLst/>
          </a:prstGeom>
          <a:gradFill rotWithShape="0">
            <a:gsLst>
              <a:gs pos="0">
                <a:srgbClr val="FFC000">
                  <a:hueOff val="0"/>
                  <a:satOff val="0"/>
                  <a:lumOff val="0"/>
                  <a:alphaOff val="0"/>
                  <a:satMod val="103000"/>
                  <a:lumMod val="102000"/>
                  <a:tint val="94000"/>
                </a:srgbClr>
              </a:gs>
              <a:gs pos="50000">
                <a:srgbClr val="FFC000">
                  <a:hueOff val="0"/>
                  <a:satOff val="0"/>
                  <a:lumOff val="0"/>
                  <a:alphaOff val="0"/>
                  <a:satMod val="110000"/>
                  <a:lumMod val="100000"/>
                  <a:shade val="100000"/>
                </a:srgbClr>
              </a:gs>
              <a:gs pos="100000">
                <a:srgbClr val="FFC000">
                  <a:hueOff val="0"/>
                  <a:satOff val="0"/>
                  <a:lumOff val="0"/>
                  <a:alphaOff val="0"/>
                  <a:lumMod val="99000"/>
                  <a:satMod val="120000"/>
                  <a:shade val="78000"/>
                </a:srgbClr>
              </a:gs>
            </a:gsLst>
            <a:lin ang="5400000" scaled="0"/>
          </a:gra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style>
          <a:lnRef idx="0">
            <a:scrgbClr r="0" g="0" b="0"/>
          </a:lnRef>
          <a:fillRef idx="3">
            <a:scrgbClr r="0" g="0" b="0"/>
          </a:fillRef>
          <a:effectRef idx="3">
            <a:scrgbClr r="0" g="0" b="0"/>
          </a:effectRef>
          <a:fontRef idx="minor">
            <a:schemeClr val="lt1"/>
          </a:fontRef>
        </p:style>
      </p:sp>
      <p:sp>
        <p:nvSpPr>
          <p:cNvPr id="25" name="Chevron 24"/>
          <p:cNvSpPr/>
          <p:nvPr/>
        </p:nvSpPr>
        <p:spPr>
          <a:xfrm>
            <a:off x="7919524" y="2127216"/>
            <a:ext cx="690604" cy="1318439"/>
          </a:xfrm>
          <a:prstGeom prst="chevron">
            <a:avLst>
              <a:gd name="adj" fmla="val 62310"/>
            </a:avLst>
          </a:prstGeom>
          <a:gradFill rotWithShape="0">
            <a:gsLst>
              <a:gs pos="0">
                <a:srgbClr val="ED7D31">
                  <a:hueOff val="0"/>
                  <a:satOff val="0"/>
                  <a:lumOff val="0"/>
                  <a:alphaOff val="0"/>
                  <a:satMod val="103000"/>
                  <a:lumMod val="102000"/>
                  <a:tint val="94000"/>
                </a:srgbClr>
              </a:gs>
              <a:gs pos="50000">
                <a:srgbClr val="ED7D31">
                  <a:hueOff val="0"/>
                  <a:satOff val="0"/>
                  <a:lumOff val="0"/>
                  <a:alphaOff val="0"/>
                  <a:satMod val="110000"/>
                  <a:lumMod val="100000"/>
                  <a:shade val="100000"/>
                </a:srgbClr>
              </a:gs>
              <a:gs pos="100000">
                <a:srgbClr val="ED7D31">
                  <a:hueOff val="0"/>
                  <a:satOff val="0"/>
                  <a:lumOff val="0"/>
                  <a:alphaOff val="0"/>
                  <a:lumMod val="99000"/>
                  <a:satMod val="120000"/>
                  <a:shade val="78000"/>
                </a:srgbClr>
              </a:gs>
            </a:gsLst>
            <a:lin ang="5400000" scaled="0"/>
          </a:gra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style>
          <a:lnRef idx="0">
            <a:scrgbClr r="0" g="0" b="0"/>
          </a:lnRef>
          <a:fillRef idx="3">
            <a:scrgbClr r="0" g="0" b="0"/>
          </a:fillRef>
          <a:effectRef idx="3">
            <a:scrgbClr r="0" g="0" b="0"/>
          </a:effectRef>
          <a:fontRef idx="minor">
            <a:schemeClr val="lt1"/>
          </a:fontRef>
        </p:style>
      </p:sp>
      <p:sp>
        <p:nvSpPr>
          <p:cNvPr id="26" name="Freeform 25"/>
          <p:cNvSpPr/>
          <p:nvPr/>
        </p:nvSpPr>
        <p:spPr>
          <a:xfrm>
            <a:off x="3809500" y="2166190"/>
            <a:ext cx="2841962" cy="1318426"/>
          </a:xfrm>
          <a:custGeom>
            <a:avLst/>
            <a:gdLst>
              <a:gd name="connsiteX0" fmla="*/ 0 w 2841962"/>
              <a:gd name="connsiteY0" fmla="*/ 0 h 1318426"/>
              <a:gd name="connsiteX1" fmla="*/ 2841962 w 2841962"/>
              <a:gd name="connsiteY1" fmla="*/ 0 h 1318426"/>
              <a:gd name="connsiteX2" fmla="*/ 2841962 w 2841962"/>
              <a:gd name="connsiteY2" fmla="*/ 1318426 h 1318426"/>
              <a:gd name="connsiteX3" fmla="*/ 0 w 2841962"/>
              <a:gd name="connsiteY3" fmla="*/ 1318426 h 1318426"/>
              <a:gd name="connsiteX4" fmla="*/ 0 w 2841962"/>
              <a:gd name="connsiteY4" fmla="*/ 0 h 13184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841962" h="1318426">
                <a:moveTo>
                  <a:pt x="0" y="0"/>
                </a:moveTo>
                <a:lnTo>
                  <a:pt x="2841962" y="0"/>
                </a:lnTo>
                <a:lnTo>
                  <a:pt x="2841962" y="1318426"/>
                </a:lnTo>
                <a:lnTo>
                  <a:pt x="0" y="1318426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25400" tIns="25400" rIns="25400" bIns="25400" numCol="1" spcCol="1270" anchor="ctr" anchorCtr="0">
            <a:noAutofit/>
          </a:bodyPr>
          <a:lstStyle/>
          <a:p>
            <a:pPr marL="0" marR="0" lvl="0" indent="0" algn="ctr" defTabSz="8890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>
                    <a:hueOff val="0"/>
                    <a:satOff val="0"/>
                    <a:lumOff val="0"/>
                    <a:alphaOff val="0"/>
                  </a:sysClr>
                </a:solidFill>
                <a:effectLst/>
                <a:uLnTx/>
                <a:uFillTx/>
                <a:latin typeface="Candara" panose="020E0502030303020204" pitchFamily="34" charset="0"/>
                <a:ea typeface="+mn-ea"/>
                <a:cs typeface="+mn-cs"/>
              </a:rPr>
              <a:t>Refresher Training</a:t>
            </a:r>
          </a:p>
        </p:txBody>
      </p:sp>
      <p:sp>
        <p:nvSpPr>
          <p:cNvPr id="27" name="Freeform 26"/>
          <p:cNvSpPr/>
          <p:nvPr/>
        </p:nvSpPr>
        <p:spPr>
          <a:xfrm>
            <a:off x="3415715" y="3723702"/>
            <a:ext cx="3837054" cy="2074059"/>
          </a:xfrm>
          <a:custGeom>
            <a:avLst/>
            <a:gdLst>
              <a:gd name="connsiteX0" fmla="*/ 0 w 3837054"/>
              <a:gd name="connsiteY0" fmla="*/ 0 h 1161471"/>
              <a:gd name="connsiteX1" fmla="*/ 3837054 w 3837054"/>
              <a:gd name="connsiteY1" fmla="*/ 0 h 1161471"/>
              <a:gd name="connsiteX2" fmla="*/ 3837054 w 3837054"/>
              <a:gd name="connsiteY2" fmla="*/ 1161471 h 1161471"/>
              <a:gd name="connsiteX3" fmla="*/ 0 w 3837054"/>
              <a:gd name="connsiteY3" fmla="*/ 1161471 h 1161471"/>
              <a:gd name="connsiteX4" fmla="*/ 0 w 3837054"/>
              <a:gd name="connsiteY4" fmla="*/ 0 h 11614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837054" h="1161471">
                <a:moveTo>
                  <a:pt x="0" y="0"/>
                </a:moveTo>
                <a:lnTo>
                  <a:pt x="3837054" y="0"/>
                </a:lnTo>
                <a:lnTo>
                  <a:pt x="3837054" y="1161471"/>
                </a:lnTo>
                <a:lnTo>
                  <a:pt x="0" y="1161471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22860" tIns="22860" rIns="22860" bIns="22860" numCol="1" spcCol="1270" anchor="t" anchorCtr="0">
            <a:noAutofit/>
          </a:bodyPr>
          <a:lstStyle/>
          <a:p>
            <a:pPr marL="171450" marR="0" lvl="1" indent="-171450" algn="l" defTabSz="8001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lrTx/>
              <a:buSzTx/>
              <a:buFontTx/>
              <a:buChar char="••"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10000"/>
                  </a:srgbClr>
                </a:solidFill>
                <a:effectLst/>
                <a:uLnTx/>
                <a:uFillTx/>
                <a:latin typeface="Candara" panose="020E0502030303020204" pitchFamily="34" charset="0"/>
                <a:ea typeface="+mn-ea"/>
                <a:cs typeface="+mn-cs"/>
              </a:rPr>
              <a:t>Formal 1-2 day refresher training</a:t>
            </a:r>
          </a:p>
          <a:p>
            <a:pPr marL="171450" marR="0" lvl="1" indent="-171450" algn="l" defTabSz="8001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lrTx/>
              <a:buSzTx/>
              <a:buFontTx/>
              <a:buChar char="••"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10000"/>
                  </a:srgbClr>
                </a:solidFill>
                <a:effectLst/>
                <a:uLnTx/>
                <a:uFillTx/>
                <a:latin typeface="Candara" panose="020E0502030303020204" pitchFamily="34" charset="0"/>
                <a:ea typeface="+mn-ea"/>
                <a:cs typeface="+mn-cs"/>
              </a:rPr>
              <a:t>Mentoring/coaching</a:t>
            </a:r>
          </a:p>
          <a:p>
            <a:pPr marL="342900" marR="0" lvl="2" indent="-171450" algn="l" defTabSz="8001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lrTx/>
              <a:buSzTx/>
              <a:buFontTx/>
              <a:buChar char="•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>
                    <a:hueOff val="0"/>
                    <a:satOff val="0"/>
                    <a:lumOff val="0"/>
                    <a:alphaOff val="0"/>
                  </a:sysClr>
                </a:solidFill>
                <a:effectLst/>
                <a:uLnTx/>
                <a:uFillTx/>
                <a:latin typeface="Candara" panose="020E0502030303020204" pitchFamily="34" charset="0"/>
                <a:ea typeface="+mn-ea"/>
                <a:cs typeface="+mn-cs"/>
              </a:rPr>
              <a:t>Site supportive supervision visit</a:t>
            </a:r>
          </a:p>
          <a:p>
            <a:pPr marL="342900" marR="0" lvl="2" indent="-171450" algn="l" defTabSz="8001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lrTx/>
              <a:buSzTx/>
              <a:buFontTx/>
              <a:buChar char="•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>
                    <a:hueOff val="0"/>
                    <a:satOff val="0"/>
                    <a:lumOff val="0"/>
                    <a:alphaOff val="0"/>
                  </a:sysClr>
                </a:solidFill>
                <a:effectLst/>
                <a:uLnTx/>
                <a:uFillTx/>
                <a:latin typeface="Candara" panose="020E0502030303020204" pitchFamily="34" charset="0"/>
                <a:ea typeface="+mn-ea"/>
                <a:cs typeface="+mn-cs"/>
              </a:rPr>
              <a:t>Project ECHO</a:t>
            </a:r>
          </a:p>
          <a:p>
            <a:pPr marL="171450" marR="0" lvl="1" indent="-171450" algn="l" defTabSz="8001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lrTx/>
              <a:buSzTx/>
              <a:buFontTx/>
              <a:buChar char="••"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10000"/>
                  </a:srgbClr>
                </a:solidFill>
                <a:effectLst/>
                <a:uLnTx/>
                <a:uFillTx/>
                <a:latin typeface="Candara" panose="020E0502030303020204" pitchFamily="34" charset="0"/>
                <a:ea typeface="+mn-ea"/>
                <a:cs typeface="+mn-cs"/>
              </a:rPr>
              <a:t>Targeted training</a:t>
            </a:r>
          </a:p>
          <a:p>
            <a:pPr marL="342900" marR="0" lvl="2" indent="-171450" algn="l" defTabSz="8001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lrTx/>
              <a:buSzTx/>
              <a:buFontTx/>
              <a:buChar char="•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>
                    <a:hueOff val="0"/>
                    <a:satOff val="0"/>
                    <a:lumOff val="0"/>
                    <a:alphaOff val="0"/>
                  </a:sysClr>
                </a:solidFill>
                <a:effectLst/>
                <a:uLnTx/>
                <a:uFillTx/>
                <a:latin typeface="Candara" panose="020E0502030303020204" pitchFamily="34" charset="0"/>
                <a:ea typeface="+mn-ea"/>
                <a:cs typeface="+mn-cs"/>
              </a:rPr>
              <a:t>Online RT-CQI training program</a:t>
            </a:r>
          </a:p>
          <a:p>
            <a:pPr marL="342900" marR="0" lvl="2" indent="-171450" algn="l" defTabSz="8001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lrTx/>
              <a:buSzTx/>
              <a:buFontTx/>
              <a:buChar char="•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ndara" panose="020E0502030303020204" pitchFamily="34" charset="0"/>
                <a:ea typeface="+mn-ea"/>
                <a:cs typeface="+mn-cs"/>
              </a:rPr>
              <a:t>Refresher training video</a:t>
            </a:r>
          </a:p>
        </p:txBody>
      </p:sp>
      <p:sp>
        <p:nvSpPr>
          <p:cNvPr id="29" name="Freeform 28"/>
          <p:cNvSpPr/>
          <p:nvPr/>
        </p:nvSpPr>
        <p:spPr>
          <a:xfrm>
            <a:off x="9847181" y="1940719"/>
            <a:ext cx="1910265" cy="1786848"/>
          </a:xfrm>
          <a:custGeom>
            <a:avLst/>
            <a:gdLst>
              <a:gd name="connsiteX0" fmla="*/ 0 w 1910265"/>
              <a:gd name="connsiteY0" fmla="*/ 893424 h 1786848"/>
              <a:gd name="connsiteX1" fmla="*/ 955133 w 1910265"/>
              <a:gd name="connsiteY1" fmla="*/ 0 h 1786848"/>
              <a:gd name="connsiteX2" fmla="*/ 1910266 w 1910265"/>
              <a:gd name="connsiteY2" fmla="*/ 893424 h 1786848"/>
              <a:gd name="connsiteX3" fmla="*/ 955133 w 1910265"/>
              <a:gd name="connsiteY3" fmla="*/ 1786848 h 1786848"/>
              <a:gd name="connsiteX4" fmla="*/ 0 w 1910265"/>
              <a:gd name="connsiteY4" fmla="*/ 893424 h 17868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0265" h="1786848">
                <a:moveTo>
                  <a:pt x="0" y="893424"/>
                </a:moveTo>
                <a:cubicBezTo>
                  <a:pt x="0" y="400000"/>
                  <a:pt x="427628" y="0"/>
                  <a:pt x="955133" y="0"/>
                </a:cubicBezTo>
                <a:cubicBezTo>
                  <a:pt x="1482638" y="0"/>
                  <a:pt x="1910266" y="400000"/>
                  <a:pt x="1910266" y="893424"/>
                </a:cubicBezTo>
                <a:cubicBezTo>
                  <a:pt x="1910266" y="1386848"/>
                  <a:pt x="1482638" y="1786848"/>
                  <a:pt x="955133" y="1786848"/>
                </a:cubicBezTo>
                <a:cubicBezTo>
                  <a:pt x="427628" y="1786848"/>
                  <a:pt x="0" y="1386848"/>
                  <a:pt x="0" y="893424"/>
                </a:cubicBezTo>
                <a:close/>
              </a:path>
            </a:pathLst>
          </a:custGeom>
          <a:gradFill rotWithShape="0">
            <a:gsLst>
              <a:gs pos="0">
                <a:srgbClr val="4472C4">
                  <a:hueOff val="0"/>
                  <a:satOff val="0"/>
                  <a:lumOff val="0"/>
                  <a:alphaOff val="0"/>
                  <a:satMod val="103000"/>
                  <a:lumMod val="102000"/>
                  <a:tint val="94000"/>
                </a:srgbClr>
              </a:gs>
              <a:gs pos="50000">
                <a:srgbClr val="4472C4">
                  <a:hueOff val="0"/>
                  <a:satOff val="0"/>
                  <a:lumOff val="0"/>
                  <a:alphaOff val="0"/>
                  <a:satMod val="110000"/>
                  <a:lumMod val="100000"/>
                  <a:shade val="100000"/>
                </a:srgbClr>
              </a:gs>
              <a:gs pos="100000">
                <a:srgbClr val="4472C4">
                  <a:hueOff val="0"/>
                  <a:satOff val="0"/>
                  <a:lumOff val="0"/>
                  <a:alphaOff val="0"/>
                  <a:lumMod val="99000"/>
                  <a:satMod val="120000"/>
                  <a:shade val="78000"/>
                </a:srgbClr>
              </a:gs>
            </a:gsLst>
            <a:lin ang="5400000" scaled="0"/>
          </a:gra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style>
          <a:lnRef idx="0">
            <a:scrgbClr r="0" g="0" b="0"/>
          </a:lnRef>
          <a:fillRef idx="3">
            <a:scrgbClr r="0" g="0" b="0"/>
          </a:fillRef>
          <a:effectRef idx="3">
            <a:scrgbClr r="0" g="0" b="0"/>
          </a:effectRef>
          <a:fontRef idx="minor">
            <a:schemeClr val="lt1"/>
          </a:fontRef>
        </p:style>
        <p:txBody>
          <a:bodyPr spcFirstLastPara="0" vert="horz" wrap="square" lIns="279752" tIns="261678" rIns="279752" bIns="261678" numCol="1" spcCol="1270" anchor="ctr" anchorCtr="0">
            <a:noAutofit/>
          </a:bodyPr>
          <a:lstStyle/>
          <a:p>
            <a:pPr marL="0" marR="0" lvl="0" indent="0" algn="ctr" defTabSz="8890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ndara" panose="020E0502030303020204" pitchFamily="34" charset="0"/>
                <a:ea typeface="+mn-ea"/>
                <a:cs typeface="+mn-cs"/>
              </a:rPr>
              <a:t>National certification</a:t>
            </a:r>
          </a:p>
        </p:txBody>
      </p:sp>
      <p:sp>
        <p:nvSpPr>
          <p:cNvPr id="30" name="Freeform 29"/>
          <p:cNvSpPr/>
          <p:nvPr/>
        </p:nvSpPr>
        <p:spPr>
          <a:xfrm>
            <a:off x="7290397" y="3832508"/>
            <a:ext cx="3866926" cy="1161471"/>
          </a:xfrm>
          <a:custGeom>
            <a:avLst/>
            <a:gdLst>
              <a:gd name="connsiteX0" fmla="*/ 0 w 3866926"/>
              <a:gd name="connsiteY0" fmla="*/ 0 h 1161471"/>
              <a:gd name="connsiteX1" fmla="*/ 3866926 w 3866926"/>
              <a:gd name="connsiteY1" fmla="*/ 0 h 1161471"/>
              <a:gd name="connsiteX2" fmla="*/ 3866926 w 3866926"/>
              <a:gd name="connsiteY2" fmla="*/ 1161471 h 1161471"/>
              <a:gd name="connsiteX3" fmla="*/ 0 w 3866926"/>
              <a:gd name="connsiteY3" fmla="*/ 1161471 h 1161471"/>
              <a:gd name="connsiteX4" fmla="*/ 0 w 3866926"/>
              <a:gd name="connsiteY4" fmla="*/ 0 h 11614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866926" h="1161471">
                <a:moveTo>
                  <a:pt x="0" y="0"/>
                </a:moveTo>
                <a:lnTo>
                  <a:pt x="3866926" y="0"/>
                </a:lnTo>
                <a:lnTo>
                  <a:pt x="3866926" y="1161471"/>
                </a:lnTo>
                <a:lnTo>
                  <a:pt x="0" y="1161471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22860" tIns="22860" rIns="22860" bIns="22860" numCol="1" spcCol="1270" anchor="t" anchorCtr="0">
            <a:noAutofit/>
          </a:bodyPr>
          <a:lstStyle/>
          <a:p>
            <a:pPr marL="0" marR="0" lvl="0" indent="0" algn="l" defTabSz="8001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10000"/>
                  </a:srgbClr>
                </a:solidFill>
                <a:effectLst/>
                <a:uLnTx/>
                <a:uFillTx/>
                <a:latin typeface="Candara" panose="020E0502030303020204" pitchFamily="34" charset="0"/>
                <a:ea typeface="+mn-ea"/>
                <a:cs typeface="+mn-cs"/>
              </a:rPr>
              <a:t>Competency assessment tools</a:t>
            </a:r>
          </a:p>
          <a:p>
            <a:pPr marL="171450" marR="0" lvl="1" indent="-171450" algn="l" defTabSz="8001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lrTx/>
              <a:buSzTx/>
              <a:buFontTx/>
              <a:buChar char="•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>
                    <a:hueOff val="0"/>
                    <a:satOff val="0"/>
                    <a:lumOff val="0"/>
                    <a:alphaOff val="0"/>
                  </a:sysClr>
                </a:solidFill>
                <a:effectLst/>
                <a:uLnTx/>
                <a:uFillTx/>
                <a:latin typeface="Candara" panose="020E0502030303020204" pitchFamily="34" charset="0"/>
                <a:ea typeface="+mn-ea"/>
                <a:cs typeface="+mn-cs"/>
              </a:rPr>
              <a:t>MOH tools</a:t>
            </a:r>
          </a:p>
          <a:p>
            <a:pPr marL="171450" marR="0" lvl="1" indent="-171450" algn="l" defTabSz="8001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lrTx/>
              <a:buSzTx/>
              <a:buFontTx/>
              <a:buChar char="•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>
                    <a:hueOff val="0"/>
                    <a:satOff val="0"/>
                    <a:lumOff val="0"/>
                    <a:alphaOff val="0"/>
                  </a:sysClr>
                </a:solidFill>
                <a:effectLst/>
                <a:uLnTx/>
                <a:uFillTx/>
                <a:latin typeface="Candara" panose="020E0502030303020204" pitchFamily="34" charset="0"/>
                <a:ea typeface="+mn-ea"/>
                <a:cs typeface="+mn-cs"/>
              </a:rPr>
              <a:t>CDC/CLSI package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3241787" y="2634088"/>
            <a:ext cx="71300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or</a:t>
            </a:r>
          </a:p>
        </p:txBody>
      </p:sp>
    </p:spTree>
    <p:extLst>
      <p:ext uri="{BB962C8B-B14F-4D97-AF65-F5344CB8AC3E}">
        <p14:creationId xmlns:p14="http://schemas.microsoft.com/office/powerpoint/2010/main" val="910354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27" grpId="0"/>
      <p:bldP spid="3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>
            <a:extLst>
              <a:ext uri="{FF2B5EF4-FFF2-40B4-BE49-F238E27FC236}">
                <a16:creationId xmlns:a16="http://schemas.microsoft.com/office/drawing/2014/main" id="{C1310E4D-F53C-4124-93DD-478E717B9A03}"/>
              </a:ext>
            </a:extLst>
          </p:cNvPr>
          <p:cNvGrpSpPr/>
          <p:nvPr/>
        </p:nvGrpSpPr>
        <p:grpSpPr>
          <a:xfrm>
            <a:off x="160978" y="949242"/>
            <a:ext cx="11985302" cy="4662841"/>
            <a:chOff x="160978" y="1264722"/>
            <a:chExt cx="11985302" cy="4662841"/>
          </a:xfrm>
        </p:grpSpPr>
        <p:grpSp>
          <p:nvGrpSpPr>
            <p:cNvPr id="9" name="Group 8"/>
            <p:cNvGrpSpPr/>
            <p:nvPr/>
          </p:nvGrpSpPr>
          <p:grpSpPr>
            <a:xfrm>
              <a:off x="160978" y="1264722"/>
              <a:ext cx="11985302" cy="4662841"/>
              <a:chOff x="160978" y="1264722"/>
              <a:chExt cx="11985302" cy="4662841"/>
            </a:xfrm>
          </p:grpSpPr>
          <p:grpSp>
            <p:nvGrpSpPr>
              <p:cNvPr id="39" name="Group 38"/>
              <p:cNvGrpSpPr/>
              <p:nvPr/>
            </p:nvGrpSpPr>
            <p:grpSpPr>
              <a:xfrm rot="5400000">
                <a:off x="6136673" y="2451693"/>
                <a:ext cx="1506070" cy="419561"/>
                <a:chOff x="4423045" y="1103905"/>
                <a:chExt cx="3374935" cy="778211"/>
              </a:xfrm>
            </p:grpSpPr>
            <p:cxnSp>
              <p:nvCxnSpPr>
                <p:cNvPr id="40" name="Straight Connector 39"/>
                <p:cNvCxnSpPr/>
                <p:nvPr/>
              </p:nvCxnSpPr>
              <p:spPr>
                <a:xfrm rot="5400000">
                  <a:off x="5849035" y="1300069"/>
                  <a:ext cx="394696" cy="2367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1" name="Straight Connector 40"/>
                <p:cNvCxnSpPr>
                  <a:cxnSpLocks/>
                </p:cNvCxnSpPr>
                <p:nvPr/>
              </p:nvCxnSpPr>
              <p:spPr>
                <a:xfrm rot="5400000" flipV="1">
                  <a:off x="6109116" y="-202784"/>
                  <a:ext cx="2617" cy="3374752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3" name="Straight Connector 42"/>
                <p:cNvCxnSpPr/>
                <p:nvPr/>
              </p:nvCxnSpPr>
              <p:spPr>
                <a:xfrm rot="5400000" flipV="1">
                  <a:off x="4269964" y="1641481"/>
                  <a:ext cx="334877" cy="10205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4" name="Straight Connector 43"/>
                <p:cNvCxnSpPr/>
                <p:nvPr/>
              </p:nvCxnSpPr>
              <p:spPr>
                <a:xfrm rot="5400000">
                  <a:off x="7595202" y="1679339"/>
                  <a:ext cx="396395" cy="916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8" name="Group 47"/>
              <p:cNvGrpSpPr/>
              <p:nvPr/>
            </p:nvGrpSpPr>
            <p:grpSpPr>
              <a:xfrm rot="16200000">
                <a:off x="4979042" y="2443912"/>
                <a:ext cx="1474274" cy="419561"/>
                <a:chOff x="4423049" y="1103905"/>
                <a:chExt cx="3374931" cy="778211"/>
              </a:xfrm>
            </p:grpSpPr>
            <p:cxnSp>
              <p:nvCxnSpPr>
                <p:cNvPr id="49" name="Straight Connector 48"/>
                <p:cNvCxnSpPr/>
                <p:nvPr/>
              </p:nvCxnSpPr>
              <p:spPr>
                <a:xfrm rot="5400000">
                  <a:off x="5849035" y="1300069"/>
                  <a:ext cx="394696" cy="2367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0" name="Straight Connector 49"/>
                <p:cNvCxnSpPr/>
                <p:nvPr/>
              </p:nvCxnSpPr>
              <p:spPr>
                <a:xfrm rot="5400000" flipV="1">
                  <a:off x="6109116" y="-202784"/>
                  <a:ext cx="2617" cy="3374752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1" name="Straight Connector 50"/>
                <p:cNvCxnSpPr/>
                <p:nvPr/>
              </p:nvCxnSpPr>
              <p:spPr>
                <a:xfrm rot="5400000" flipV="1">
                  <a:off x="4269964" y="1641481"/>
                  <a:ext cx="334877" cy="10205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2" name="Straight Connector 51"/>
                <p:cNvCxnSpPr/>
                <p:nvPr/>
              </p:nvCxnSpPr>
              <p:spPr>
                <a:xfrm rot="5400000">
                  <a:off x="7595202" y="1679339"/>
                  <a:ext cx="396395" cy="916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56" name="Group 55"/>
              <p:cNvGrpSpPr/>
              <p:nvPr/>
            </p:nvGrpSpPr>
            <p:grpSpPr>
              <a:xfrm rot="5400000">
                <a:off x="7587254" y="3599565"/>
                <a:ext cx="2323474" cy="419561"/>
                <a:chOff x="4423049" y="1103905"/>
                <a:chExt cx="3374931" cy="778211"/>
              </a:xfrm>
            </p:grpSpPr>
            <p:cxnSp>
              <p:nvCxnSpPr>
                <p:cNvPr id="57" name="Straight Connector 56"/>
                <p:cNvCxnSpPr/>
                <p:nvPr/>
              </p:nvCxnSpPr>
              <p:spPr>
                <a:xfrm rot="5400000">
                  <a:off x="5849035" y="1300069"/>
                  <a:ext cx="394696" cy="2367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8" name="Straight Connector 57"/>
                <p:cNvCxnSpPr/>
                <p:nvPr/>
              </p:nvCxnSpPr>
              <p:spPr>
                <a:xfrm rot="5400000" flipV="1">
                  <a:off x="6109116" y="-202784"/>
                  <a:ext cx="2617" cy="3374752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9" name="Straight Connector 58"/>
                <p:cNvCxnSpPr/>
                <p:nvPr/>
              </p:nvCxnSpPr>
              <p:spPr>
                <a:xfrm rot="5400000" flipV="1">
                  <a:off x="4269964" y="1641481"/>
                  <a:ext cx="334877" cy="10205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0" name="Straight Connector 59"/>
                <p:cNvCxnSpPr/>
                <p:nvPr/>
              </p:nvCxnSpPr>
              <p:spPr>
                <a:xfrm rot="5400000">
                  <a:off x="7595202" y="1679339"/>
                  <a:ext cx="396395" cy="916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8" name="Rectangle 7"/>
              <p:cNvSpPr/>
              <p:nvPr/>
            </p:nvSpPr>
            <p:spPr>
              <a:xfrm>
                <a:off x="160978" y="3414506"/>
                <a:ext cx="1798151" cy="889000"/>
              </a:xfrm>
              <a:prstGeom prst="rect">
                <a:avLst/>
              </a:prstGeom>
            </p:spPr>
            <p:style>
              <a:lnRef idx="2">
                <a:schemeClr val="accent5">
                  <a:shade val="50000"/>
                </a:schemeClr>
              </a:lnRef>
              <a:fillRef idx="1">
                <a:schemeClr val="accent5"/>
              </a:fillRef>
              <a:effectRef idx="0">
                <a:schemeClr val="accent5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Personnel Certification Program</a:t>
                </a:r>
              </a:p>
            </p:txBody>
          </p:sp>
          <p:sp>
            <p:nvSpPr>
              <p:cNvPr id="18" name="TextBox 17"/>
              <p:cNvSpPr txBox="1"/>
              <p:nvPr/>
            </p:nvSpPr>
            <p:spPr>
              <a:xfrm>
                <a:off x="4805949" y="2355219"/>
                <a:ext cx="817521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Written Exam</a:t>
                </a:r>
              </a:p>
            </p:txBody>
          </p:sp>
          <p:sp>
            <p:nvSpPr>
              <p:cNvPr id="19" name="TextBox 18"/>
              <p:cNvSpPr txBox="1"/>
              <p:nvPr/>
            </p:nvSpPr>
            <p:spPr>
              <a:xfrm>
                <a:off x="4712163" y="4696059"/>
                <a:ext cx="911307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Practical exam</a:t>
                </a:r>
              </a:p>
            </p:txBody>
          </p:sp>
          <p:sp>
            <p:nvSpPr>
              <p:cNvPr id="28" name="Rectangle 27"/>
              <p:cNvSpPr/>
              <p:nvPr/>
            </p:nvSpPr>
            <p:spPr>
              <a:xfrm>
                <a:off x="7084826" y="1880802"/>
                <a:ext cx="1553527" cy="1491047"/>
              </a:xfrm>
              <a:prstGeom prst="rect">
                <a:avLst/>
              </a:prstGeom>
            </p:spPr>
            <p:style>
              <a:lnRef idx="3">
                <a:schemeClr val="lt1"/>
              </a:lnRef>
              <a:fillRef idx="1">
                <a:schemeClr val="accent5"/>
              </a:fillRef>
              <a:effectRef idx="1">
                <a:schemeClr val="accent5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Covers 9 testing areas</a:t>
                </a:r>
              </a:p>
            </p:txBody>
          </p:sp>
          <p:pic>
            <p:nvPicPr>
              <p:cNvPr id="33" name="Picture 32"/>
              <p:cNvPicPr>
                <a:picLocks noChangeAspect="1"/>
              </p:cNvPicPr>
              <p:nvPr/>
            </p:nvPicPr>
            <p:blipFill rotWithShape="1">
              <a:blip r:embed="rId3"/>
              <a:srcRect l="11250" r="3124" b="21275"/>
              <a:stretch/>
            </p:blipFill>
            <p:spPr>
              <a:xfrm>
                <a:off x="5829014" y="2949251"/>
                <a:ext cx="950587" cy="599854"/>
              </a:xfrm>
              <a:prstGeom prst="rect">
                <a:avLst/>
              </a:prstGeom>
              <a:ln>
                <a:solidFill>
                  <a:sysClr val="window" lastClr="FFFFFF">
                    <a:lumMod val="65000"/>
                  </a:sysClr>
                </a:solidFill>
              </a:ln>
            </p:spPr>
          </p:pic>
          <p:grpSp>
            <p:nvGrpSpPr>
              <p:cNvPr id="34" name="Group 33"/>
              <p:cNvGrpSpPr/>
              <p:nvPr/>
            </p:nvGrpSpPr>
            <p:grpSpPr>
              <a:xfrm rot="16200000">
                <a:off x="3436660" y="3616929"/>
                <a:ext cx="2323474" cy="419561"/>
                <a:chOff x="4423049" y="1103905"/>
                <a:chExt cx="3374931" cy="778211"/>
              </a:xfrm>
            </p:grpSpPr>
            <p:cxnSp>
              <p:nvCxnSpPr>
                <p:cNvPr id="35" name="Straight Connector 34"/>
                <p:cNvCxnSpPr/>
                <p:nvPr/>
              </p:nvCxnSpPr>
              <p:spPr>
                <a:xfrm rot="5400000">
                  <a:off x="5849035" y="1300069"/>
                  <a:ext cx="394696" cy="2367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6" name="Straight Connector 35"/>
                <p:cNvCxnSpPr/>
                <p:nvPr/>
              </p:nvCxnSpPr>
              <p:spPr>
                <a:xfrm rot="5400000" flipV="1">
                  <a:off x="6109116" y="-202784"/>
                  <a:ext cx="2617" cy="3374752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7" name="Straight Connector 36"/>
                <p:cNvCxnSpPr/>
                <p:nvPr/>
              </p:nvCxnSpPr>
              <p:spPr>
                <a:xfrm rot="5400000" flipV="1">
                  <a:off x="4269964" y="1641481"/>
                  <a:ext cx="334877" cy="10205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8" name="Straight Connector 37"/>
                <p:cNvCxnSpPr/>
                <p:nvPr/>
              </p:nvCxnSpPr>
              <p:spPr>
                <a:xfrm rot="5400000">
                  <a:off x="7595202" y="1679339"/>
                  <a:ext cx="396395" cy="916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2049" name="Straight Arrow Connector 2048"/>
              <p:cNvCxnSpPr>
                <a:cxnSpLocks/>
                <a:stCxn id="8" idx="3"/>
              </p:cNvCxnSpPr>
              <p:nvPr/>
            </p:nvCxnSpPr>
            <p:spPr>
              <a:xfrm>
                <a:off x="1959129" y="3859006"/>
                <a:ext cx="412395" cy="11040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2" name="Diamond 41"/>
              <p:cNvSpPr/>
              <p:nvPr/>
            </p:nvSpPr>
            <p:spPr>
              <a:xfrm>
                <a:off x="2380888" y="3156143"/>
                <a:ext cx="2109489" cy="1419928"/>
              </a:xfrm>
              <a:prstGeom prst="diamond">
                <a:avLst/>
              </a:prstGeom>
            </p:spPr>
            <p:style>
              <a:lnRef idx="2">
                <a:schemeClr val="accent5">
                  <a:shade val="50000"/>
                </a:schemeClr>
              </a:lnRef>
              <a:fillRef idx="1">
                <a:schemeClr val="accent5"/>
              </a:fillRef>
              <a:effectRef idx="0">
                <a:schemeClr val="accent5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Registration of tester</a:t>
                </a:r>
              </a:p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(District or Region)</a:t>
                </a:r>
              </a:p>
            </p:txBody>
          </p:sp>
          <p:sp>
            <p:nvSpPr>
              <p:cNvPr id="2055" name="Rectangle 2054"/>
              <p:cNvSpPr/>
              <p:nvPr/>
            </p:nvSpPr>
            <p:spPr>
              <a:xfrm>
                <a:off x="5461042" y="3515279"/>
                <a:ext cx="1774414" cy="30777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online competency   </a:t>
                </a:r>
              </a:p>
            </p:txBody>
          </p:sp>
          <p:sp>
            <p:nvSpPr>
              <p:cNvPr id="54" name="Rectangle 53"/>
              <p:cNvSpPr/>
              <p:nvPr/>
            </p:nvSpPr>
            <p:spPr>
              <a:xfrm>
                <a:off x="5434777" y="1264722"/>
                <a:ext cx="1834096" cy="30777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Paper-based</a:t>
                </a:r>
              </a:p>
            </p:txBody>
          </p:sp>
          <p:sp>
            <p:nvSpPr>
              <p:cNvPr id="3" name="TextBox 2"/>
              <p:cNvSpPr txBox="1"/>
              <p:nvPr/>
            </p:nvSpPr>
            <p:spPr>
              <a:xfrm>
                <a:off x="6111186" y="2539330"/>
                <a:ext cx="298480" cy="24622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0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or</a:t>
                </a:r>
              </a:p>
            </p:txBody>
          </p:sp>
          <p:sp>
            <p:nvSpPr>
              <p:cNvPr id="55" name="Rectangle 54"/>
              <p:cNvSpPr/>
              <p:nvPr/>
            </p:nvSpPr>
            <p:spPr>
              <a:xfrm>
                <a:off x="7124061" y="4320603"/>
                <a:ext cx="1490481" cy="1491047"/>
              </a:xfrm>
              <a:prstGeom prst="rect">
                <a:avLst/>
              </a:prstGeom>
            </p:spPr>
            <p:style>
              <a:lnRef idx="3">
                <a:schemeClr val="lt1"/>
              </a:lnRef>
              <a:fillRef idx="1">
                <a:schemeClr val="accent5"/>
              </a:fillRef>
              <a:effectRef idx="1">
                <a:schemeClr val="accent5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Direct observation of PT panel or client testing</a:t>
                </a:r>
              </a:p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+</a:t>
                </a:r>
              </a:p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Documentation score</a:t>
                </a:r>
              </a:p>
            </p:txBody>
          </p:sp>
          <p:grpSp>
            <p:nvGrpSpPr>
              <p:cNvPr id="4" name="Group 3"/>
              <p:cNvGrpSpPr/>
              <p:nvPr/>
            </p:nvGrpSpPr>
            <p:grpSpPr>
              <a:xfrm>
                <a:off x="5534780" y="4184018"/>
                <a:ext cx="1253432" cy="1743545"/>
                <a:chOff x="7102965" y="4414368"/>
                <a:chExt cx="1253432" cy="1743545"/>
              </a:xfrm>
              <a:solidFill>
                <a:schemeClr val="bg1"/>
              </a:solidFill>
            </p:grpSpPr>
            <p:pic>
              <p:nvPicPr>
                <p:cNvPr id="6" name="Picture 5"/>
                <p:cNvPicPr>
                  <a:picLocks noChangeAspect="1"/>
                </p:cNvPicPr>
                <p:nvPr/>
              </p:nvPicPr>
              <p:blipFill rotWithShape="1">
                <a:blip r:embed="rId4"/>
                <a:srcRect l="49608" b="2078"/>
                <a:stretch/>
              </p:blipFill>
              <p:spPr>
                <a:xfrm>
                  <a:off x="7102965" y="5349392"/>
                  <a:ext cx="1253432" cy="808521"/>
                </a:xfrm>
                <a:prstGeom prst="rect">
                  <a:avLst/>
                </a:prstGeom>
                <a:grpFill/>
              </p:spPr>
            </p:pic>
            <p:pic>
              <p:nvPicPr>
                <p:cNvPr id="53" name="Picture 52"/>
                <p:cNvPicPr>
                  <a:picLocks noChangeAspect="1"/>
                </p:cNvPicPr>
                <p:nvPr/>
              </p:nvPicPr>
              <p:blipFill rotWithShape="1">
                <a:blip r:embed="rId4"/>
                <a:srcRect l="-588" t="-1773" r="53083" b="-4605"/>
                <a:stretch/>
              </p:blipFill>
              <p:spPr>
                <a:xfrm>
                  <a:off x="7143914" y="4414368"/>
                  <a:ext cx="1212483" cy="901280"/>
                </a:xfrm>
                <a:prstGeom prst="rect">
                  <a:avLst/>
                </a:prstGeom>
                <a:grpFill/>
              </p:spPr>
            </p:pic>
          </p:grpSp>
          <p:pic>
            <p:nvPicPr>
              <p:cNvPr id="2050" name="Picture 2" descr="http://www.how-to-study.com/study-skills-images/study-habits-studying.gif"/>
              <p:cNvPicPr>
                <a:picLocks noChangeAspect="1" noChangeArrowheads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937920" y="1676160"/>
                <a:ext cx="827811" cy="776324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>
                    <a:lumMod val="85000"/>
                  </a:schemeClr>
                </a:solidFill>
              </a:ln>
            </p:spPr>
          </p:pic>
          <p:sp>
            <p:nvSpPr>
              <p:cNvPr id="61" name="Rectangle 60"/>
              <p:cNvSpPr/>
              <p:nvPr/>
            </p:nvSpPr>
            <p:spPr>
              <a:xfrm>
                <a:off x="8907213" y="2632460"/>
                <a:ext cx="1487416" cy="2328102"/>
              </a:xfrm>
              <a:prstGeom prst="rect">
                <a:avLst/>
              </a:prstGeom>
            </p:spPr>
            <p:style>
              <a:lnRef idx="3">
                <a:schemeClr val="lt1"/>
              </a:lnRef>
              <a:fillRef idx="1">
                <a:schemeClr val="accent6"/>
              </a:fillRef>
              <a:effectRef idx="1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Entry of competency results in central database using Excel or Dashboard</a:t>
                </a:r>
              </a:p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(District/Region)</a:t>
                </a:r>
              </a:p>
            </p:txBody>
          </p:sp>
          <p:pic>
            <p:nvPicPr>
              <p:cNvPr id="47" name="Picture 46"/>
              <p:cNvPicPr>
                <a:picLocks noChangeAspect="1"/>
              </p:cNvPicPr>
              <p:nvPr/>
            </p:nvPicPr>
            <p:blipFill rotWithShape="1">
              <a:blip r:embed="rId6"/>
              <a:srcRect l="8879" t="11031" r="23499" b="5267"/>
              <a:stretch/>
            </p:blipFill>
            <p:spPr>
              <a:xfrm>
                <a:off x="10586377" y="3283724"/>
                <a:ext cx="1559903" cy="1086094"/>
              </a:xfrm>
              <a:prstGeom prst="rect">
                <a:avLst/>
              </a:prstGeom>
            </p:spPr>
          </p:pic>
          <p:cxnSp>
            <p:nvCxnSpPr>
              <p:cNvPr id="46" name="Straight Arrow Connector 45"/>
              <p:cNvCxnSpPr/>
              <p:nvPr/>
            </p:nvCxnSpPr>
            <p:spPr>
              <a:xfrm>
                <a:off x="10372848" y="3783873"/>
                <a:ext cx="412395" cy="11040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2CF50DFC-E5AA-45A6-9968-A0D0092134AF}"/>
                </a:ext>
              </a:extLst>
            </p:cNvPr>
            <p:cNvSpPr/>
            <p:nvPr/>
          </p:nvSpPr>
          <p:spPr>
            <a:xfrm>
              <a:off x="5840156" y="2949251"/>
              <a:ext cx="271776" cy="182760"/>
            </a:xfrm>
            <a:prstGeom prst="rect">
              <a:avLst/>
            </a:prstGeom>
            <a:solidFill>
              <a:schemeClr val="accent3"/>
            </a:solidFill>
            <a:ln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030C8979-F53E-4DBF-AB68-E670D909A318}"/>
                </a:ext>
              </a:extLst>
            </p:cNvPr>
            <p:cNvSpPr/>
            <p:nvPr/>
          </p:nvSpPr>
          <p:spPr>
            <a:xfrm>
              <a:off x="5832189" y="3402924"/>
              <a:ext cx="957434" cy="144879"/>
            </a:xfrm>
            <a:prstGeom prst="rect">
              <a:avLst/>
            </a:prstGeom>
            <a:solidFill>
              <a:schemeClr val="tx2">
                <a:lumMod val="40000"/>
                <a:lumOff val="60000"/>
              </a:schemeClr>
            </a:solidFill>
            <a:ln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5601FED4-9EC2-481D-A102-67461F4EF35C}"/>
              </a:ext>
            </a:extLst>
          </p:cNvPr>
          <p:cNvCxnSpPr>
            <a:cxnSpLocks/>
          </p:cNvCxnSpPr>
          <p:nvPr/>
        </p:nvCxnSpPr>
        <p:spPr>
          <a:xfrm rot="240000" flipV="1">
            <a:off x="6788212" y="4750647"/>
            <a:ext cx="335849" cy="1917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Title 8">
            <a:extLst>
              <a:ext uri="{FF2B5EF4-FFF2-40B4-BE49-F238E27FC236}">
                <a16:creationId xmlns:a16="http://schemas.microsoft.com/office/drawing/2014/main" id="{AA9840E0-16B2-4D6E-8063-AA5372E47D9F}"/>
              </a:ext>
            </a:extLst>
          </p:cNvPr>
          <p:cNvSpPr txBox="1">
            <a:spLocks/>
          </p:cNvSpPr>
          <p:nvPr/>
        </p:nvSpPr>
        <p:spPr>
          <a:xfrm>
            <a:off x="0" y="175232"/>
            <a:ext cx="12192000" cy="735251"/>
          </a:xfrm>
          <a:prstGeom prst="rect">
            <a:avLst/>
          </a:prstGeom>
          <a:solidFill>
            <a:srgbClr val="1F497D"/>
          </a:solidFill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bg1"/>
                </a:solidFill>
                <a:latin typeface="Garamond" panose="02020404030301010803" pitchFamily="18" charset="0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Garamond" panose="02020404030301010803" pitchFamily="18" charset="0"/>
                <a:ea typeface="+mj-ea"/>
                <a:cs typeface="+mj-cs"/>
              </a:rPr>
              <a:t>National Tester Personnel Certification Process Flow (Example 1) </a:t>
            </a:r>
          </a:p>
        </p:txBody>
      </p:sp>
    </p:spTree>
    <p:extLst>
      <p:ext uri="{BB962C8B-B14F-4D97-AF65-F5344CB8AC3E}">
        <p14:creationId xmlns:p14="http://schemas.microsoft.com/office/powerpoint/2010/main" val="229703176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2" name="Group 61">
            <a:extLst>
              <a:ext uri="{FF2B5EF4-FFF2-40B4-BE49-F238E27FC236}">
                <a16:creationId xmlns:a16="http://schemas.microsoft.com/office/drawing/2014/main" id="{E08453F2-D84F-4A19-9893-BE9304523395}"/>
              </a:ext>
            </a:extLst>
          </p:cNvPr>
          <p:cNvGrpSpPr/>
          <p:nvPr/>
        </p:nvGrpSpPr>
        <p:grpSpPr>
          <a:xfrm>
            <a:off x="116049" y="1154611"/>
            <a:ext cx="11985302" cy="5185906"/>
            <a:chOff x="160978" y="1468955"/>
            <a:chExt cx="11985302" cy="5185906"/>
          </a:xfrm>
        </p:grpSpPr>
        <p:grpSp>
          <p:nvGrpSpPr>
            <p:cNvPr id="63" name="Group 62">
              <a:extLst>
                <a:ext uri="{FF2B5EF4-FFF2-40B4-BE49-F238E27FC236}">
                  <a16:creationId xmlns:a16="http://schemas.microsoft.com/office/drawing/2014/main" id="{3CA731CA-A97A-4690-9B9C-C2D8DBE45DC1}"/>
                </a:ext>
              </a:extLst>
            </p:cNvPr>
            <p:cNvGrpSpPr/>
            <p:nvPr/>
          </p:nvGrpSpPr>
          <p:grpSpPr>
            <a:xfrm>
              <a:off x="160978" y="1468955"/>
              <a:ext cx="11985302" cy="5185906"/>
              <a:chOff x="160978" y="1468955"/>
              <a:chExt cx="11985302" cy="5185906"/>
            </a:xfrm>
          </p:grpSpPr>
          <p:cxnSp>
            <p:nvCxnSpPr>
              <p:cNvPr id="102" name="Straight Connector 101">
                <a:extLst>
                  <a:ext uri="{FF2B5EF4-FFF2-40B4-BE49-F238E27FC236}">
                    <a16:creationId xmlns:a16="http://schemas.microsoft.com/office/drawing/2014/main" id="{D9F08DF4-92A1-47A5-8242-431C9C4A41A6}"/>
                  </a:ext>
                </a:extLst>
              </p:cNvPr>
              <p:cNvCxnSpPr/>
              <p:nvPr/>
            </p:nvCxnSpPr>
            <p:spPr>
              <a:xfrm rot="10800000" flipV="1">
                <a:off x="5953740" y="2987938"/>
                <a:ext cx="1411" cy="1505988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8" name="Straight Connector 97">
                <a:extLst>
                  <a:ext uri="{FF2B5EF4-FFF2-40B4-BE49-F238E27FC236}">
                    <a16:creationId xmlns:a16="http://schemas.microsoft.com/office/drawing/2014/main" id="{9DFD5835-2062-43D6-8EFB-48002907DE57}"/>
                  </a:ext>
                </a:extLst>
              </p:cNvPr>
              <p:cNvCxnSpPr/>
              <p:nvPr/>
            </p:nvCxnSpPr>
            <p:spPr>
              <a:xfrm flipV="1">
                <a:off x="4771136" y="2996132"/>
                <a:ext cx="1411" cy="1474195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9" name="Rectangle 68">
                <a:extLst>
                  <a:ext uri="{FF2B5EF4-FFF2-40B4-BE49-F238E27FC236}">
                    <a16:creationId xmlns:a16="http://schemas.microsoft.com/office/drawing/2014/main" id="{A72CFA1D-8A93-4BB3-9153-34EC7EE24457}"/>
                  </a:ext>
                </a:extLst>
              </p:cNvPr>
              <p:cNvSpPr/>
              <p:nvPr/>
            </p:nvSpPr>
            <p:spPr>
              <a:xfrm>
                <a:off x="160978" y="3414506"/>
                <a:ext cx="1798151" cy="889000"/>
              </a:xfrm>
              <a:prstGeom prst="rect">
                <a:avLst/>
              </a:prstGeom>
            </p:spPr>
            <p:style>
              <a:lnRef idx="2">
                <a:schemeClr val="accent5">
                  <a:shade val="50000"/>
                </a:schemeClr>
              </a:lnRef>
              <a:fillRef idx="1">
                <a:schemeClr val="accent5"/>
              </a:fillRef>
              <a:effectRef idx="0">
                <a:schemeClr val="accent5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Personnel Certification Program</a:t>
                </a:r>
              </a:p>
            </p:txBody>
          </p:sp>
          <p:sp>
            <p:nvSpPr>
              <p:cNvPr id="70" name="TextBox 69">
                <a:extLst>
                  <a:ext uri="{FF2B5EF4-FFF2-40B4-BE49-F238E27FC236}">
                    <a16:creationId xmlns:a16="http://schemas.microsoft.com/office/drawing/2014/main" id="{AE7DEBFE-12B6-447F-90F4-44B9D95B1B43}"/>
                  </a:ext>
                </a:extLst>
              </p:cNvPr>
              <p:cNvSpPr txBox="1"/>
              <p:nvPr/>
            </p:nvSpPr>
            <p:spPr>
              <a:xfrm>
                <a:off x="5006469" y="1468955"/>
                <a:ext cx="817521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Written Exam</a:t>
                </a:r>
              </a:p>
            </p:txBody>
          </p:sp>
          <p:sp>
            <p:nvSpPr>
              <p:cNvPr id="71" name="TextBox 70">
                <a:extLst>
                  <a:ext uri="{FF2B5EF4-FFF2-40B4-BE49-F238E27FC236}">
                    <a16:creationId xmlns:a16="http://schemas.microsoft.com/office/drawing/2014/main" id="{3F162217-A818-4E11-9C7C-916A23EBCE38}"/>
                  </a:ext>
                </a:extLst>
              </p:cNvPr>
              <p:cNvSpPr txBox="1"/>
              <p:nvPr/>
            </p:nvSpPr>
            <p:spPr>
              <a:xfrm>
                <a:off x="7219187" y="1729455"/>
                <a:ext cx="911307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Practical exam</a:t>
                </a:r>
              </a:p>
            </p:txBody>
          </p:sp>
          <p:sp>
            <p:nvSpPr>
              <p:cNvPr id="72" name="Rectangle 71">
                <a:extLst>
                  <a:ext uri="{FF2B5EF4-FFF2-40B4-BE49-F238E27FC236}">
                    <a16:creationId xmlns:a16="http://schemas.microsoft.com/office/drawing/2014/main" id="{53FFA471-B51B-4EFD-9C3D-D7C1C2921AC8}"/>
                  </a:ext>
                </a:extLst>
              </p:cNvPr>
              <p:cNvSpPr/>
              <p:nvPr/>
            </p:nvSpPr>
            <p:spPr>
              <a:xfrm>
                <a:off x="4602868" y="5163814"/>
                <a:ext cx="1553527" cy="1491047"/>
              </a:xfrm>
              <a:prstGeom prst="rect">
                <a:avLst/>
              </a:prstGeom>
            </p:spPr>
            <p:style>
              <a:lnRef idx="3">
                <a:schemeClr val="lt1"/>
              </a:lnRef>
              <a:fillRef idx="1">
                <a:schemeClr val="accent5"/>
              </a:fillRef>
              <a:effectRef idx="1">
                <a:schemeClr val="accent5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Covers 9 testing areas</a:t>
                </a:r>
              </a:p>
            </p:txBody>
          </p:sp>
          <p:pic>
            <p:nvPicPr>
              <p:cNvPr id="73" name="Picture 72">
                <a:extLst>
                  <a:ext uri="{FF2B5EF4-FFF2-40B4-BE49-F238E27FC236}">
                    <a16:creationId xmlns:a16="http://schemas.microsoft.com/office/drawing/2014/main" id="{DD0BF8A3-5C9F-4C49-AB1C-28C8A8C1346B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/>
              <a:srcRect l="11250" r="3124" b="21275"/>
              <a:stretch/>
            </p:blipFill>
            <p:spPr>
              <a:xfrm>
                <a:off x="4889214" y="4245327"/>
                <a:ext cx="950587" cy="599854"/>
              </a:xfrm>
              <a:prstGeom prst="rect">
                <a:avLst/>
              </a:prstGeom>
              <a:ln>
                <a:solidFill>
                  <a:sysClr val="window" lastClr="FFFFFF">
                    <a:lumMod val="65000"/>
                  </a:sysClr>
                </a:solidFill>
              </a:ln>
            </p:spPr>
          </p:pic>
          <p:cxnSp>
            <p:nvCxnSpPr>
              <p:cNvPr id="75" name="Straight Arrow Connector 74">
                <a:extLst>
                  <a:ext uri="{FF2B5EF4-FFF2-40B4-BE49-F238E27FC236}">
                    <a16:creationId xmlns:a16="http://schemas.microsoft.com/office/drawing/2014/main" id="{8D3A90D5-1FED-48FE-9E38-956253878F41}"/>
                  </a:ext>
                </a:extLst>
              </p:cNvPr>
              <p:cNvCxnSpPr>
                <a:cxnSpLocks/>
                <a:stCxn id="69" idx="3"/>
              </p:cNvCxnSpPr>
              <p:nvPr/>
            </p:nvCxnSpPr>
            <p:spPr>
              <a:xfrm>
                <a:off x="1959129" y="3859006"/>
                <a:ext cx="412395" cy="11040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76" name="Diamond 75">
                <a:extLst>
                  <a:ext uri="{FF2B5EF4-FFF2-40B4-BE49-F238E27FC236}">
                    <a16:creationId xmlns:a16="http://schemas.microsoft.com/office/drawing/2014/main" id="{7CA3D42A-BC02-40CD-B693-AB6A0A2CC714}"/>
                  </a:ext>
                </a:extLst>
              </p:cNvPr>
              <p:cNvSpPr/>
              <p:nvPr/>
            </p:nvSpPr>
            <p:spPr>
              <a:xfrm>
                <a:off x="2406288" y="3156143"/>
                <a:ext cx="2109489" cy="1419928"/>
              </a:xfrm>
              <a:prstGeom prst="diamond">
                <a:avLst/>
              </a:prstGeom>
            </p:spPr>
            <p:style>
              <a:lnRef idx="2">
                <a:schemeClr val="accent5">
                  <a:shade val="50000"/>
                </a:schemeClr>
              </a:lnRef>
              <a:fillRef idx="1">
                <a:schemeClr val="accent5"/>
              </a:fillRef>
              <a:effectRef idx="0">
                <a:schemeClr val="accent5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Registration of tester</a:t>
                </a:r>
              </a:p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(District or Region)</a:t>
                </a:r>
              </a:p>
            </p:txBody>
          </p:sp>
          <p:sp>
            <p:nvSpPr>
              <p:cNvPr id="77" name="Rectangle 76">
                <a:extLst>
                  <a:ext uri="{FF2B5EF4-FFF2-40B4-BE49-F238E27FC236}">
                    <a16:creationId xmlns:a16="http://schemas.microsoft.com/office/drawing/2014/main" id="{B94CFCA9-0C5F-4310-A085-745449ED49B8}"/>
                  </a:ext>
                </a:extLst>
              </p:cNvPr>
              <p:cNvSpPr/>
              <p:nvPr/>
            </p:nvSpPr>
            <p:spPr>
              <a:xfrm>
                <a:off x="4538688" y="4810413"/>
                <a:ext cx="1774414" cy="30777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online competency   </a:t>
                </a:r>
              </a:p>
            </p:txBody>
          </p:sp>
          <p:sp>
            <p:nvSpPr>
              <p:cNvPr id="78" name="Rectangle 77">
                <a:extLst>
                  <a:ext uri="{FF2B5EF4-FFF2-40B4-BE49-F238E27FC236}">
                    <a16:creationId xmlns:a16="http://schemas.microsoft.com/office/drawing/2014/main" id="{11CB43DC-0A3F-4DA9-9FCA-DF0101BF6232}"/>
                  </a:ext>
                </a:extLst>
              </p:cNvPr>
              <p:cNvSpPr/>
              <p:nvPr/>
            </p:nvSpPr>
            <p:spPr>
              <a:xfrm>
                <a:off x="4447459" y="2319201"/>
                <a:ext cx="1834096" cy="30777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Paper-based</a:t>
                </a:r>
              </a:p>
            </p:txBody>
          </p:sp>
          <p:sp>
            <p:nvSpPr>
              <p:cNvPr id="79" name="TextBox 78">
                <a:extLst>
                  <a:ext uri="{FF2B5EF4-FFF2-40B4-BE49-F238E27FC236}">
                    <a16:creationId xmlns:a16="http://schemas.microsoft.com/office/drawing/2014/main" id="{13EBA99E-133B-45DD-8908-045024F3F03E}"/>
                  </a:ext>
                </a:extLst>
              </p:cNvPr>
              <p:cNvSpPr txBox="1"/>
              <p:nvPr/>
            </p:nvSpPr>
            <p:spPr>
              <a:xfrm>
                <a:off x="5111226" y="3678990"/>
                <a:ext cx="47000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OR</a:t>
                </a:r>
              </a:p>
            </p:txBody>
          </p:sp>
          <p:cxnSp>
            <p:nvCxnSpPr>
              <p:cNvPr id="80" name="Straight Arrow Connector 79">
                <a:extLst>
                  <a:ext uri="{FF2B5EF4-FFF2-40B4-BE49-F238E27FC236}">
                    <a16:creationId xmlns:a16="http://schemas.microsoft.com/office/drawing/2014/main" id="{1E596D63-5528-4B49-8EA4-C3B5A3DBFFD5}"/>
                  </a:ext>
                </a:extLst>
              </p:cNvPr>
              <p:cNvCxnSpPr/>
              <p:nvPr/>
            </p:nvCxnSpPr>
            <p:spPr>
              <a:xfrm flipV="1">
                <a:off x="6136562" y="3871430"/>
                <a:ext cx="849139" cy="2122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81" name="Rectangle 80">
                <a:extLst>
                  <a:ext uri="{FF2B5EF4-FFF2-40B4-BE49-F238E27FC236}">
                    <a16:creationId xmlns:a16="http://schemas.microsoft.com/office/drawing/2014/main" id="{7078F12C-2084-4A29-97EC-02C7D49EC984}"/>
                  </a:ext>
                </a:extLst>
              </p:cNvPr>
              <p:cNvSpPr/>
              <p:nvPr/>
            </p:nvSpPr>
            <p:spPr>
              <a:xfrm>
                <a:off x="6845833" y="5151114"/>
                <a:ext cx="1490481" cy="1491047"/>
              </a:xfrm>
              <a:prstGeom prst="rect">
                <a:avLst/>
              </a:prstGeom>
            </p:spPr>
            <p:style>
              <a:lnRef idx="3">
                <a:schemeClr val="lt1"/>
              </a:lnRef>
              <a:fillRef idx="1">
                <a:schemeClr val="accent5"/>
              </a:fillRef>
              <a:effectRef idx="1">
                <a:schemeClr val="accent5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Direct observation of PT panel or client testing</a:t>
                </a:r>
              </a:p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+</a:t>
                </a:r>
              </a:p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Documentation score</a:t>
                </a:r>
              </a:p>
            </p:txBody>
          </p:sp>
          <p:grpSp>
            <p:nvGrpSpPr>
              <p:cNvPr id="82" name="Group 81">
                <a:extLst>
                  <a:ext uri="{FF2B5EF4-FFF2-40B4-BE49-F238E27FC236}">
                    <a16:creationId xmlns:a16="http://schemas.microsoft.com/office/drawing/2014/main" id="{7779F85D-F576-44DE-8B60-8ED00D0BE915}"/>
                  </a:ext>
                </a:extLst>
              </p:cNvPr>
              <p:cNvGrpSpPr/>
              <p:nvPr/>
            </p:nvGrpSpPr>
            <p:grpSpPr>
              <a:xfrm>
                <a:off x="7198791" y="3208543"/>
                <a:ext cx="921022" cy="1259110"/>
                <a:chOff x="8766976" y="3438893"/>
                <a:chExt cx="921022" cy="1259110"/>
              </a:xfrm>
              <a:solidFill>
                <a:schemeClr val="bg1"/>
              </a:solidFill>
            </p:grpSpPr>
            <p:pic>
              <p:nvPicPr>
                <p:cNvPr id="87" name="Picture 86">
                  <a:extLst>
                    <a:ext uri="{FF2B5EF4-FFF2-40B4-BE49-F238E27FC236}">
                      <a16:creationId xmlns:a16="http://schemas.microsoft.com/office/drawing/2014/main" id="{D3F55EDE-08D7-4FA1-A614-269411CB586B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4"/>
                <a:srcRect l="49608" b="2078"/>
                <a:stretch/>
              </p:blipFill>
              <p:spPr>
                <a:xfrm>
                  <a:off x="8766976" y="4103902"/>
                  <a:ext cx="921022" cy="594101"/>
                </a:xfrm>
                <a:prstGeom prst="rect">
                  <a:avLst/>
                </a:prstGeom>
                <a:grpFill/>
              </p:spPr>
            </p:pic>
            <p:pic>
              <p:nvPicPr>
                <p:cNvPr id="88" name="Picture 87">
                  <a:extLst>
                    <a:ext uri="{FF2B5EF4-FFF2-40B4-BE49-F238E27FC236}">
                      <a16:creationId xmlns:a16="http://schemas.microsoft.com/office/drawing/2014/main" id="{E7B6B8A8-F35E-47C3-8088-29A61D541CD2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4"/>
                <a:srcRect l="-588" t="-1773" r="53083" b="-4605"/>
                <a:stretch/>
              </p:blipFill>
              <p:spPr>
                <a:xfrm>
                  <a:off x="8771259" y="3438893"/>
                  <a:ext cx="880073" cy="654188"/>
                </a:xfrm>
                <a:prstGeom prst="rect">
                  <a:avLst/>
                </a:prstGeom>
                <a:grpFill/>
              </p:spPr>
            </p:pic>
          </p:grpSp>
          <p:pic>
            <p:nvPicPr>
              <p:cNvPr id="83" name="Picture 2" descr="http://www.how-to-study.com/study-skills-images/study-habits-studying.gif">
                <a:extLst>
                  <a:ext uri="{FF2B5EF4-FFF2-40B4-BE49-F238E27FC236}">
                    <a16:creationId xmlns:a16="http://schemas.microsoft.com/office/drawing/2014/main" id="{43247E84-455A-4F6B-8A04-C1B3E4322ED4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998120" y="2628660"/>
                <a:ext cx="827811" cy="776324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>
                    <a:lumMod val="85000"/>
                  </a:schemeClr>
                </a:solidFill>
              </a:ln>
            </p:spPr>
          </p:pic>
          <p:sp>
            <p:nvSpPr>
              <p:cNvPr id="84" name="Rectangle 83">
                <a:extLst>
                  <a:ext uri="{FF2B5EF4-FFF2-40B4-BE49-F238E27FC236}">
                    <a16:creationId xmlns:a16="http://schemas.microsoft.com/office/drawing/2014/main" id="{712033D4-E6D0-4E7B-845F-5A7E52E25184}"/>
                  </a:ext>
                </a:extLst>
              </p:cNvPr>
              <p:cNvSpPr/>
              <p:nvPr/>
            </p:nvSpPr>
            <p:spPr>
              <a:xfrm>
                <a:off x="8754813" y="2632460"/>
                <a:ext cx="1487416" cy="2328102"/>
              </a:xfrm>
              <a:prstGeom prst="rect">
                <a:avLst/>
              </a:prstGeom>
            </p:spPr>
            <p:style>
              <a:lnRef idx="3">
                <a:schemeClr val="lt1"/>
              </a:lnRef>
              <a:fillRef idx="1">
                <a:schemeClr val="accent6"/>
              </a:fillRef>
              <a:effectRef idx="1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Entry of competency results in central database using Excel or Dashboard</a:t>
                </a:r>
              </a:p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(District/Region)</a:t>
                </a:r>
              </a:p>
            </p:txBody>
          </p:sp>
          <p:pic>
            <p:nvPicPr>
              <p:cNvPr id="85" name="Picture 84">
                <a:extLst>
                  <a:ext uri="{FF2B5EF4-FFF2-40B4-BE49-F238E27FC236}">
                    <a16:creationId xmlns:a16="http://schemas.microsoft.com/office/drawing/2014/main" id="{AAF631EC-EEBA-4C78-9571-D2B37866C87F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6"/>
              <a:srcRect l="8879" t="11031" r="23499" b="5267"/>
              <a:stretch/>
            </p:blipFill>
            <p:spPr>
              <a:xfrm>
                <a:off x="10586377" y="3283724"/>
                <a:ext cx="1559903" cy="1086094"/>
              </a:xfrm>
              <a:prstGeom prst="rect">
                <a:avLst/>
              </a:prstGeom>
            </p:spPr>
          </p:pic>
          <p:cxnSp>
            <p:nvCxnSpPr>
              <p:cNvPr id="86" name="Straight Arrow Connector 85">
                <a:extLst>
                  <a:ext uri="{FF2B5EF4-FFF2-40B4-BE49-F238E27FC236}">
                    <a16:creationId xmlns:a16="http://schemas.microsoft.com/office/drawing/2014/main" id="{4841E608-FBE5-4573-99FA-743C2FF76693}"/>
                  </a:ext>
                </a:extLst>
              </p:cNvPr>
              <p:cNvCxnSpPr>
                <a:cxnSpLocks/>
                <a:stCxn id="84" idx="3"/>
              </p:cNvCxnSpPr>
              <p:nvPr/>
            </p:nvCxnSpPr>
            <p:spPr>
              <a:xfrm flipV="1">
                <a:off x="10242229" y="3794913"/>
                <a:ext cx="365214" cy="1598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64" name="Rectangle 63">
              <a:extLst>
                <a:ext uri="{FF2B5EF4-FFF2-40B4-BE49-F238E27FC236}">
                  <a16:creationId xmlns:a16="http://schemas.microsoft.com/office/drawing/2014/main" id="{9B29D579-178D-417A-ACEB-A782F8189916}"/>
                </a:ext>
              </a:extLst>
            </p:cNvPr>
            <p:cNvSpPr/>
            <p:nvPr/>
          </p:nvSpPr>
          <p:spPr>
            <a:xfrm>
              <a:off x="4902652" y="4245327"/>
              <a:ext cx="271776" cy="182760"/>
            </a:xfrm>
            <a:prstGeom prst="rect">
              <a:avLst/>
            </a:prstGeom>
            <a:solidFill>
              <a:schemeClr val="accent3"/>
            </a:solidFill>
            <a:ln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5" name="Rectangle 64">
              <a:extLst>
                <a:ext uri="{FF2B5EF4-FFF2-40B4-BE49-F238E27FC236}">
                  <a16:creationId xmlns:a16="http://schemas.microsoft.com/office/drawing/2014/main" id="{D6193F35-EC6D-4863-9EF7-77EF2731BBA3}"/>
                </a:ext>
              </a:extLst>
            </p:cNvPr>
            <p:cNvSpPr/>
            <p:nvPr/>
          </p:nvSpPr>
          <p:spPr>
            <a:xfrm>
              <a:off x="4878588" y="4698620"/>
              <a:ext cx="957434" cy="144879"/>
            </a:xfrm>
            <a:prstGeom prst="rect">
              <a:avLst/>
            </a:prstGeom>
            <a:solidFill>
              <a:schemeClr val="tx2">
                <a:lumMod val="40000"/>
                <a:lumOff val="60000"/>
              </a:schemeClr>
            </a:solidFill>
            <a:ln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cxnSp>
        <p:nvCxnSpPr>
          <p:cNvPr id="105" name="Straight Arrow Connector 104">
            <a:extLst>
              <a:ext uri="{FF2B5EF4-FFF2-40B4-BE49-F238E27FC236}">
                <a16:creationId xmlns:a16="http://schemas.microsoft.com/office/drawing/2014/main" id="{45AC9248-1EF7-4C63-9C46-A898699BBCB7}"/>
              </a:ext>
            </a:extLst>
          </p:cNvPr>
          <p:cNvCxnSpPr>
            <a:cxnSpLocks/>
          </p:cNvCxnSpPr>
          <p:nvPr/>
        </p:nvCxnSpPr>
        <p:spPr>
          <a:xfrm>
            <a:off x="4485074" y="3501419"/>
            <a:ext cx="227330" cy="621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6" name="Straight Connector 105">
            <a:extLst>
              <a:ext uri="{FF2B5EF4-FFF2-40B4-BE49-F238E27FC236}">
                <a16:creationId xmlns:a16="http://schemas.microsoft.com/office/drawing/2014/main" id="{97508B82-A266-495F-B9E1-FBECD09B6182}"/>
              </a:ext>
            </a:extLst>
          </p:cNvPr>
          <p:cNvCxnSpPr/>
          <p:nvPr/>
        </p:nvCxnSpPr>
        <p:spPr>
          <a:xfrm rot="10800000" flipV="1">
            <a:off x="7039111" y="2610094"/>
            <a:ext cx="1411" cy="15059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7" name="Straight Connector 106">
            <a:extLst>
              <a:ext uri="{FF2B5EF4-FFF2-40B4-BE49-F238E27FC236}">
                <a16:creationId xmlns:a16="http://schemas.microsoft.com/office/drawing/2014/main" id="{75504C36-7F37-4188-8071-19E69041ACB0}"/>
              </a:ext>
            </a:extLst>
          </p:cNvPr>
          <p:cNvCxnSpPr/>
          <p:nvPr/>
        </p:nvCxnSpPr>
        <p:spPr>
          <a:xfrm rot="10800000" flipV="1">
            <a:off x="8144011" y="2635494"/>
            <a:ext cx="1411" cy="15059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8" name="Straight Arrow Connector 107">
            <a:extLst>
              <a:ext uri="{FF2B5EF4-FFF2-40B4-BE49-F238E27FC236}">
                <a16:creationId xmlns:a16="http://schemas.microsoft.com/office/drawing/2014/main" id="{F7BB9D95-B0C9-4326-A62F-FE7750E97924}"/>
              </a:ext>
            </a:extLst>
          </p:cNvPr>
          <p:cNvCxnSpPr>
            <a:cxnSpLocks/>
          </p:cNvCxnSpPr>
          <p:nvPr/>
        </p:nvCxnSpPr>
        <p:spPr>
          <a:xfrm>
            <a:off x="8174433" y="3521108"/>
            <a:ext cx="379646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itle 8">
            <a:extLst>
              <a:ext uri="{FF2B5EF4-FFF2-40B4-BE49-F238E27FC236}">
                <a16:creationId xmlns:a16="http://schemas.microsoft.com/office/drawing/2014/main" id="{BD91A9E6-68C0-499D-8C5B-C44A54CB41D0}"/>
              </a:ext>
            </a:extLst>
          </p:cNvPr>
          <p:cNvSpPr txBox="1">
            <a:spLocks/>
          </p:cNvSpPr>
          <p:nvPr/>
        </p:nvSpPr>
        <p:spPr>
          <a:xfrm>
            <a:off x="0" y="175232"/>
            <a:ext cx="12192000" cy="735251"/>
          </a:xfrm>
          <a:prstGeom prst="rect">
            <a:avLst/>
          </a:prstGeom>
          <a:solidFill>
            <a:srgbClr val="1F497D"/>
          </a:solidFill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bg1"/>
                </a:solidFill>
                <a:latin typeface="Garamond" panose="02020404030301010803" pitchFamily="18" charset="0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Garamond" panose="02020404030301010803" pitchFamily="18" charset="0"/>
                <a:ea typeface="+mj-ea"/>
                <a:cs typeface="+mj-cs"/>
              </a:rPr>
              <a:t>National Tester Personnel Certification Process Flow (Example 2) </a:t>
            </a:r>
          </a:p>
        </p:txBody>
      </p:sp>
    </p:spTree>
    <p:extLst>
      <p:ext uri="{BB962C8B-B14F-4D97-AF65-F5344CB8AC3E}">
        <p14:creationId xmlns:p14="http://schemas.microsoft.com/office/powerpoint/2010/main" val="848373893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4306</TotalTime>
  <Words>535</Words>
  <Application>Microsoft Office PowerPoint</Application>
  <PresentationFormat>Widescreen</PresentationFormat>
  <Paragraphs>122</Paragraphs>
  <Slides>12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12</vt:i4>
      </vt:variant>
    </vt:vector>
  </HeadingPairs>
  <TitlesOfParts>
    <vt:vector size="22" baseType="lpstr">
      <vt:lpstr>Arial</vt:lpstr>
      <vt:lpstr>Calibri</vt:lpstr>
      <vt:lpstr>Calibri Light</vt:lpstr>
      <vt:lpstr>Candara</vt:lpstr>
      <vt:lpstr>Garamond</vt:lpstr>
      <vt:lpstr>LucidaGrande</vt:lpstr>
      <vt:lpstr>Times New Roman</vt:lpstr>
      <vt:lpstr>Trebuchet MS</vt:lpstr>
      <vt:lpstr>1_Office Theme</vt:lpstr>
      <vt:lpstr>Office Theme</vt:lpstr>
      <vt:lpstr>Evaluator of HIV-RT Personnel Competency: Overview of Certification Program</vt:lpstr>
      <vt:lpstr>Learning Objectives</vt:lpstr>
      <vt:lpstr>Context</vt:lpstr>
      <vt:lpstr>Benefits of Tester Certification</vt:lpstr>
      <vt:lpstr>Purpose of Tester Certification Program</vt:lpstr>
      <vt:lpstr>PowerPoint Presentation</vt:lpstr>
      <vt:lpstr>PowerPoint Presentation</vt:lpstr>
      <vt:lpstr>PowerPoint Presentation</vt:lpstr>
      <vt:lpstr>PowerPoint Presentation</vt:lpstr>
      <vt:lpstr>National Tester Personnel Certification Process Flow</vt:lpstr>
      <vt:lpstr>Tester Certification Requirements</vt:lpstr>
      <vt:lpstr>Summary</vt:lpstr>
    </vt:vector>
  </TitlesOfParts>
  <Company>Centers for Disease Control and Prevention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Requirements for Management HIV RT Certification Program Data</dc:title>
  <dc:creator>Kalou, Mireille B. (CDC/CGH/DGHT)</dc:creator>
  <cp:lastModifiedBy>Jackson, Keisha G. (CDC/DDPHSIS/CGH/OD)</cp:lastModifiedBy>
  <cp:revision>44</cp:revision>
  <dcterms:created xsi:type="dcterms:W3CDTF">2017-04-19T16:26:43Z</dcterms:created>
  <dcterms:modified xsi:type="dcterms:W3CDTF">2022-12-23T15:04:48Z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7b94a7b8-f06c-4dfe-bdcc-9b548fd58c31_Enabled">
    <vt:lpwstr>true</vt:lpwstr>
  </property>
  <property fmtid="{D5CDD505-2E9C-101B-9397-08002B2CF9AE}" pid="3" name="MSIP_Label_7b94a7b8-f06c-4dfe-bdcc-9b548fd58c31_SetDate">
    <vt:lpwstr>2022-12-23T15:04:48Z</vt:lpwstr>
  </property>
  <property fmtid="{D5CDD505-2E9C-101B-9397-08002B2CF9AE}" pid="4" name="MSIP_Label_7b94a7b8-f06c-4dfe-bdcc-9b548fd58c31_Method">
    <vt:lpwstr>Privileged</vt:lpwstr>
  </property>
  <property fmtid="{D5CDD505-2E9C-101B-9397-08002B2CF9AE}" pid="5" name="MSIP_Label_7b94a7b8-f06c-4dfe-bdcc-9b548fd58c31_Name">
    <vt:lpwstr>7b94a7b8-f06c-4dfe-bdcc-9b548fd58c31</vt:lpwstr>
  </property>
  <property fmtid="{D5CDD505-2E9C-101B-9397-08002B2CF9AE}" pid="6" name="MSIP_Label_7b94a7b8-f06c-4dfe-bdcc-9b548fd58c31_SiteId">
    <vt:lpwstr>9ce70869-60db-44fd-abe8-d2767077fc8f</vt:lpwstr>
  </property>
  <property fmtid="{D5CDD505-2E9C-101B-9397-08002B2CF9AE}" pid="7" name="MSIP_Label_7b94a7b8-f06c-4dfe-bdcc-9b548fd58c31_ActionId">
    <vt:lpwstr>e109f519-a584-4978-ac0c-af99a1747118</vt:lpwstr>
  </property>
  <property fmtid="{D5CDD505-2E9C-101B-9397-08002B2CF9AE}" pid="8" name="MSIP_Label_7b94a7b8-f06c-4dfe-bdcc-9b548fd58c31_ContentBits">
    <vt:lpwstr>0</vt:lpwstr>
  </property>
</Properties>
</file>